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72" r:id="rId5"/>
    <p:sldMasterId id="2147483683" r:id="rId6"/>
    <p:sldMasterId id="2147483694" r:id="rId7"/>
    <p:sldMasterId id="2147483705" r:id="rId8"/>
    <p:sldMasterId id="2147483722" r:id="rId9"/>
  </p:sldMasterIdLst>
  <p:notesMasterIdLst>
    <p:notesMasterId r:id="rId44"/>
  </p:notesMasterIdLst>
  <p:sldIdLst>
    <p:sldId id="263" r:id="rId10"/>
    <p:sldId id="340" r:id="rId11"/>
    <p:sldId id="292" r:id="rId12"/>
    <p:sldId id="499" r:id="rId13"/>
    <p:sldId id="310" r:id="rId14"/>
    <p:sldId id="309" r:id="rId15"/>
    <p:sldId id="266" r:id="rId16"/>
    <p:sldId id="273" r:id="rId17"/>
    <p:sldId id="330" r:id="rId18"/>
    <p:sldId id="300" r:id="rId19"/>
    <p:sldId id="342" r:id="rId20"/>
    <p:sldId id="495" r:id="rId21"/>
    <p:sldId id="496" r:id="rId22"/>
    <p:sldId id="497" r:id="rId23"/>
    <p:sldId id="313" r:id="rId24"/>
    <p:sldId id="325" r:id="rId25"/>
    <p:sldId id="326" r:id="rId26"/>
    <p:sldId id="333" r:id="rId27"/>
    <p:sldId id="334" r:id="rId28"/>
    <p:sldId id="335" r:id="rId29"/>
    <p:sldId id="336" r:id="rId30"/>
    <p:sldId id="327" r:id="rId31"/>
    <p:sldId id="337" r:id="rId32"/>
    <p:sldId id="332" r:id="rId33"/>
    <p:sldId id="328" r:id="rId34"/>
    <p:sldId id="500" r:id="rId35"/>
    <p:sldId id="501" r:id="rId36"/>
    <p:sldId id="324" r:id="rId37"/>
    <p:sldId id="317" r:id="rId38"/>
    <p:sldId id="305" r:id="rId39"/>
    <p:sldId id="318" r:id="rId40"/>
    <p:sldId id="331" r:id="rId41"/>
    <p:sldId id="338" r:id="rId42"/>
    <p:sldId id="502" r:id="rId43"/>
  </p:sldIdLst>
  <p:sldSz cx="9906000" cy="6858000" type="A4"/>
  <p:notesSz cx="6669088" cy="9926638"/>
  <p:defaultTextStyle>
    <a:defPPr>
      <a:defRPr lang="en-US"/>
    </a:defPPr>
    <a:lvl1pPr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1979">
          <p15:clr>
            <a:srgbClr val="A4A3A4"/>
          </p15:clr>
        </p15:guide>
        <p15:guide id="2" pos="44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E3B"/>
    <a:srgbClr val="B31E45"/>
    <a:srgbClr val="FF9900"/>
    <a:srgbClr val="B3AA7E"/>
    <a:srgbClr val="4184A9"/>
    <a:srgbClr val="C00000"/>
    <a:srgbClr val="8DA381"/>
    <a:srgbClr val="5F6062"/>
    <a:srgbClr val="78496A"/>
    <a:srgbClr val="4F7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1" autoAdjust="0"/>
    <p:restoredTop sz="64761" autoAdjust="0"/>
  </p:normalViewPr>
  <p:slideViewPr>
    <p:cSldViewPr>
      <p:cViewPr varScale="1">
        <p:scale>
          <a:sx n="82" d="100"/>
          <a:sy n="82" d="100"/>
        </p:scale>
        <p:origin x="1736" y="176"/>
      </p:cViewPr>
      <p:guideLst>
        <p:guide orient="horz" pos="1979"/>
        <p:guide pos="44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9646"/>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6.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notesMaster" Target="notesMasters/notesMaster1.xml"/><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193159448819"/>
          <c:y val="0.100148431339294"/>
          <c:w val="0.541363681102362"/>
          <c:h val="0.812045471699959"/>
        </c:manualLayout>
      </c:layout>
      <c:doughnutChart>
        <c:varyColors val="1"/>
        <c:ser>
          <c:idx val="0"/>
          <c:order val="0"/>
          <c:tx>
            <c:strRef>
              <c:f>Sheet1!$B$1</c:f>
              <c:strCache>
                <c:ptCount val="1"/>
                <c:pt idx="0">
                  <c:v>Sales</c:v>
                </c:pt>
              </c:strCache>
            </c:strRef>
          </c:tx>
          <c:dPt>
            <c:idx val="0"/>
            <c:bubble3D val="0"/>
            <c:spPr>
              <a:solidFill>
                <a:srgbClr val="4184A9"/>
              </a:solidFill>
              <a:ln w="19050">
                <a:solidFill>
                  <a:schemeClr val="lt1"/>
                </a:solidFill>
              </a:ln>
              <a:effectLst/>
            </c:spPr>
            <c:extLst xmlns:c16r2="http://schemas.microsoft.com/office/drawing/2015/06/chart">
              <c:ext xmlns:c16="http://schemas.microsoft.com/office/drawing/2014/chart" uri="{C3380CC4-5D6E-409C-BE32-E72D297353CC}">
                <c16:uniqueId val="{00000001-84AB-43FE-963D-50E4D6B083AC}"/>
              </c:ext>
            </c:extLst>
          </c:dPt>
          <c:dPt>
            <c:idx val="1"/>
            <c:bubble3D val="0"/>
            <c:spPr>
              <a:solidFill>
                <a:srgbClr val="8DA381"/>
              </a:solidFill>
              <a:ln w="19050">
                <a:solidFill>
                  <a:schemeClr val="lt1"/>
                </a:solidFill>
              </a:ln>
              <a:effectLst/>
            </c:spPr>
            <c:extLst xmlns:c16r2="http://schemas.microsoft.com/office/drawing/2015/06/chart">
              <c:ext xmlns:c16="http://schemas.microsoft.com/office/drawing/2014/chart" uri="{C3380CC4-5D6E-409C-BE32-E72D297353CC}">
                <c16:uniqueId val="{00000003-84AB-43FE-963D-50E4D6B083AC}"/>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84AB-43FE-963D-50E4D6B083AC}"/>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84AB-43FE-963D-50E4D6B083AC}"/>
              </c:ext>
            </c:extLst>
          </c:dPt>
          <c:cat>
            <c:strRef>
              <c:f>Sheet1!$A$2:$A$5</c:f>
              <c:strCache>
                <c:ptCount val="2"/>
                <c:pt idx="0">
                  <c:v>1st Qtr</c:v>
                </c:pt>
                <c:pt idx="1">
                  <c:v>2nd Qtr</c:v>
                </c:pt>
              </c:strCache>
            </c:strRef>
          </c:cat>
          <c:val>
            <c:numRef>
              <c:f>Sheet1!$B$2:$B$5</c:f>
              <c:numCache>
                <c:formatCode>General</c:formatCode>
                <c:ptCount val="4"/>
                <c:pt idx="0">
                  <c:v>87.0</c:v>
                </c:pt>
                <c:pt idx="1">
                  <c:v>13.0</c:v>
                </c:pt>
              </c:numCache>
            </c:numRef>
          </c:val>
          <c:extLst xmlns:c16r2="http://schemas.microsoft.com/office/drawing/2015/06/chart">
            <c:ext xmlns:c16="http://schemas.microsoft.com/office/drawing/2014/chart" uri="{C3380CC4-5D6E-409C-BE32-E72D297353CC}">
              <c16:uniqueId val="{00000008-84AB-43FE-963D-50E4D6B083A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47052941829993"/>
          <c:y val="0.0290265087916679"/>
          <c:w val="0.9526145606189"/>
          <c:h val="0.660042859087644"/>
        </c:manualLayout>
      </c:layout>
      <c:barChart>
        <c:barDir val="col"/>
        <c:grouping val="stacked"/>
        <c:varyColors val="0"/>
        <c:ser>
          <c:idx val="0"/>
          <c:order val="0"/>
          <c:tx>
            <c:strRef>
              <c:f>Sheet1!$B$1</c:f>
              <c:strCache>
                <c:ptCount val="1"/>
                <c:pt idx="0">
                  <c:v>Require IFRS Standards</c:v>
                </c:pt>
              </c:strCache>
            </c:strRef>
          </c:tx>
          <c:spPr>
            <a:solidFill>
              <a:schemeClr val="tx2"/>
            </a:solidFill>
            <a:ln>
              <a:noFill/>
            </a:ln>
            <a:effectLst/>
          </c:spPr>
          <c:invertIfNegative val="0"/>
          <c:cat>
            <c:strRef>
              <c:f>Sheet1!$A$2:$A$6</c:f>
              <c:strCache>
                <c:ptCount val="5"/>
                <c:pt idx="0">
                  <c:v>Africa</c:v>
                </c:pt>
                <c:pt idx="1">
                  <c:v>Americas</c:v>
                </c:pt>
                <c:pt idx="2">
                  <c:v>Asia-Oceania</c:v>
                </c:pt>
                <c:pt idx="3">
                  <c:v>Europe</c:v>
                </c:pt>
                <c:pt idx="4">
                  <c:v>Middle East</c:v>
                </c:pt>
              </c:strCache>
            </c:strRef>
          </c:cat>
          <c:val>
            <c:numRef>
              <c:f>Sheet1!$B$2:$B$6</c:f>
              <c:numCache>
                <c:formatCode>General</c:formatCode>
                <c:ptCount val="5"/>
                <c:pt idx="0">
                  <c:v>36.0</c:v>
                </c:pt>
                <c:pt idx="1">
                  <c:v>27.0</c:v>
                </c:pt>
                <c:pt idx="2">
                  <c:v>25.0</c:v>
                </c:pt>
                <c:pt idx="3">
                  <c:v>43.0</c:v>
                </c:pt>
                <c:pt idx="4">
                  <c:v>13.0</c:v>
                </c:pt>
              </c:numCache>
            </c:numRef>
          </c:val>
          <c:extLst xmlns:c16r2="http://schemas.microsoft.com/office/drawing/2015/06/chart">
            <c:ext xmlns:c16="http://schemas.microsoft.com/office/drawing/2014/chart" uri="{C3380CC4-5D6E-409C-BE32-E72D297353CC}">
              <c16:uniqueId val="{00000000-B7F9-4DE9-ABFA-8EB3D40DE3B4}"/>
            </c:ext>
          </c:extLst>
        </c:ser>
        <c:ser>
          <c:idx val="1"/>
          <c:order val="1"/>
          <c:tx>
            <c:strRef>
              <c:f>Sheet1!$C$1</c:f>
              <c:strCache>
                <c:ptCount val="1"/>
                <c:pt idx="0">
                  <c:v>Permit IFRS Standards</c:v>
                </c:pt>
              </c:strCache>
            </c:strRef>
          </c:tx>
          <c:spPr>
            <a:solidFill>
              <a:schemeClr val="accent4"/>
            </a:solidFill>
            <a:ln>
              <a:noFill/>
            </a:ln>
            <a:effectLst/>
          </c:spPr>
          <c:invertIfNegative val="0"/>
          <c:cat>
            <c:strRef>
              <c:f>Sheet1!$A$2:$A$6</c:f>
              <c:strCache>
                <c:ptCount val="5"/>
                <c:pt idx="0">
                  <c:v>Africa</c:v>
                </c:pt>
                <c:pt idx="1">
                  <c:v>Americas</c:v>
                </c:pt>
                <c:pt idx="2">
                  <c:v>Asia-Oceania</c:v>
                </c:pt>
                <c:pt idx="3">
                  <c:v>Europe</c:v>
                </c:pt>
                <c:pt idx="4">
                  <c:v>Middle East</c:v>
                </c:pt>
              </c:strCache>
            </c:strRef>
          </c:cat>
          <c:val>
            <c:numRef>
              <c:f>Sheet1!$C$2:$C$6</c:f>
              <c:numCache>
                <c:formatCode>General</c:formatCode>
                <c:ptCount val="5"/>
                <c:pt idx="0">
                  <c:v>1.0</c:v>
                </c:pt>
                <c:pt idx="1">
                  <c:v>8.0</c:v>
                </c:pt>
                <c:pt idx="2">
                  <c:v>3.0</c:v>
                </c:pt>
                <c:pt idx="3">
                  <c:v>1.0</c:v>
                </c:pt>
                <c:pt idx="4">
                  <c:v>0.0</c:v>
                </c:pt>
              </c:numCache>
            </c:numRef>
          </c:val>
          <c:extLst xmlns:c16r2="http://schemas.microsoft.com/office/drawing/2015/06/chart">
            <c:ext xmlns:c16="http://schemas.microsoft.com/office/drawing/2014/chart" uri="{C3380CC4-5D6E-409C-BE32-E72D297353CC}">
              <c16:uniqueId val="{00000001-B7F9-4DE9-ABFA-8EB3D40DE3B4}"/>
            </c:ext>
          </c:extLst>
        </c:ser>
        <c:ser>
          <c:idx val="2"/>
          <c:order val="2"/>
          <c:tx>
            <c:strRef>
              <c:f>Sheet1!$D$1</c:f>
              <c:strCache>
                <c:ptCount val="1"/>
                <c:pt idx="0">
                  <c:v>Neither require nor permit IFRS Standards</c:v>
                </c:pt>
              </c:strCache>
            </c:strRef>
          </c:tx>
          <c:spPr>
            <a:solidFill>
              <a:schemeClr val="accent2"/>
            </a:solidFill>
            <a:ln>
              <a:noFill/>
            </a:ln>
            <a:effectLst/>
          </c:spPr>
          <c:invertIfNegative val="0"/>
          <c:cat>
            <c:strRef>
              <c:f>Sheet1!$A$2:$A$6</c:f>
              <c:strCache>
                <c:ptCount val="5"/>
                <c:pt idx="0">
                  <c:v>Africa</c:v>
                </c:pt>
                <c:pt idx="1">
                  <c:v>Americas</c:v>
                </c:pt>
                <c:pt idx="2">
                  <c:v>Asia-Oceania</c:v>
                </c:pt>
                <c:pt idx="3">
                  <c:v>Europe</c:v>
                </c:pt>
                <c:pt idx="4">
                  <c:v>Middle East</c:v>
                </c:pt>
              </c:strCache>
            </c:strRef>
          </c:cat>
          <c:val>
            <c:numRef>
              <c:f>Sheet1!$D$2:$D$6</c:f>
              <c:numCache>
                <c:formatCode>General</c:formatCode>
                <c:ptCount val="5"/>
                <c:pt idx="0">
                  <c:v>0.0</c:v>
                </c:pt>
                <c:pt idx="1">
                  <c:v>2.0</c:v>
                </c:pt>
                <c:pt idx="2">
                  <c:v>6.0</c:v>
                </c:pt>
                <c:pt idx="3">
                  <c:v>0.0</c:v>
                </c:pt>
              </c:numCache>
            </c:numRef>
          </c:val>
          <c:extLst xmlns:c16r2="http://schemas.microsoft.com/office/drawing/2015/06/chart">
            <c:ext xmlns:c16="http://schemas.microsoft.com/office/drawing/2014/chart" uri="{C3380CC4-5D6E-409C-BE32-E72D297353CC}">
              <c16:uniqueId val="{00000002-B7F9-4DE9-ABFA-8EB3D40DE3B4}"/>
            </c:ext>
          </c:extLst>
        </c:ser>
        <c:dLbls>
          <c:showLegendKey val="0"/>
          <c:showVal val="0"/>
          <c:showCatName val="0"/>
          <c:showSerName val="0"/>
          <c:showPercent val="0"/>
          <c:showBubbleSize val="0"/>
        </c:dLbls>
        <c:gapWidth val="150"/>
        <c:overlap val="100"/>
        <c:axId val="1289148320"/>
        <c:axId val="1249571088"/>
      </c:barChart>
      <c:catAx>
        <c:axId val="128914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49571088"/>
        <c:crosses val="autoZero"/>
        <c:auto val="1"/>
        <c:lblAlgn val="ctr"/>
        <c:lblOffset val="100"/>
        <c:noMultiLvlLbl val="0"/>
      </c:catAx>
      <c:valAx>
        <c:axId val="1249571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9148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p:cNvSpPr>
          <p:nvPr>
            <p:ph type="hdr" sz="quarter"/>
          </p:nvPr>
        </p:nvSpPr>
        <p:spPr bwMode="auto">
          <a:xfrm>
            <a:off x="3" y="5"/>
            <a:ext cx="2889938" cy="496331"/>
          </a:xfrm>
          <a:prstGeom prst="rect">
            <a:avLst/>
          </a:prstGeom>
          <a:noFill/>
          <a:ln>
            <a:noFill/>
          </a:ln>
          <a:effectLst/>
          <a:extLst>
            <a:ext uri="{909E8E84-426E-40DD-AFC4-6F175D3DCCD1}">
              <a14:hiddenFill xmlns:a14="http://schemas.microsoft.com/office/drawing/2010/main">
                <a:solidFill>
                  <a:srgbClr val="4184A9"/>
                </a:solidFill>
              </a14:hiddenFill>
            </a:ext>
            <a:ext uri="{91240B29-F687-4F45-9708-019B960494DF}">
              <a14:hiddenLine xmlns:a14="http://schemas.microsoft.com/office/drawing/2010/main" w="9525">
                <a:solidFill>
                  <a:srgbClr val="5F606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9219" name="Rectangle 3"/>
          <p:cNvSpPr>
            <a:spLocks noGrp="1"/>
          </p:cNvSpPr>
          <p:nvPr>
            <p:ph type="dt" idx="1"/>
          </p:nvPr>
        </p:nvSpPr>
        <p:spPr bwMode="auto">
          <a:xfrm>
            <a:off x="3779151" y="5"/>
            <a:ext cx="2889938" cy="496331"/>
          </a:xfrm>
          <a:prstGeom prst="rect">
            <a:avLst/>
          </a:prstGeom>
          <a:noFill/>
          <a:ln>
            <a:noFill/>
          </a:ln>
          <a:effectLst/>
          <a:extLst>
            <a:ext uri="{909E8E84-426E-40DD-AFC4-6F175D3DCCD1}">
              <a14:hiddenFill xmlns:a14="http://schemas.microsoft.com/office/drawing/2010/main">
                <a:solidFill>
                  <a:srgbClr val="4184A9"/>
                </a:solidFill>
              </a14:hiddenFill>
            </a:ext>
            <a:ext uri="{91240B29-F687-4F45-9708-019B960494DF}">
              <a14:hiddenLine xmlns:a14="http://schemas.microsoft.com/office/drawing/2010/main" w="9525">
                <a:solidFill>
                  <a:srgbClr val="5F606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646113" y="744538"/>
            <a:ext cx="537686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p:cNvSpPr>
          <p:nvPr>
            <p:ph type="body" sz="quarter" idx="3"/>
          </p:nvPr>
        </p:nvSpPr>
        <p:spPr bwMode="auto">
          <a:xfrm>
            <a:off x="889213" y="4715154"/>
            <a:ext cx="4890665" cy="4466988"/>
          </a:xfrm>
          <a:prstGeom prst="rect">
            <a:avLst/>
          </a:prstGeom>
          <a:noFill/>
          <a:ln>
            <a:noFill/>
          </a:ln>
          <a:effectLst/>
          <a:extLst>
            <a:ext uri="{909E8E84-426E-40DD-AFC4-6F175D3DCCD1}">
              <a14:hiddenFill xmlns:a14="http://schemas.microsoft.com/office/drawing/2010/main">
                <a:solidFill>
                  <a:srgbClr val="4184A9"/>
                </a:solidFill>
              </a14:hiddenFill>
            </a:ext>
            <a:ext uri="{91240B29-F687-4F45-9708-019B960494DF}">
              <a14:hiddenLine xmlns:a14="http://schemas.microsoft.com/office/drawing/2010/main" w="9525">
                <a:solidFill>
                  <a:srgbClr val="5F606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p:cNvSpPr>
          <p:nvPr>
            <p:ph type="ftr" sz="quarter" idx="4"/>
          </p:nvPr>
        </p:nvSpPr>
        <p:spPr bwMode="auto">
          <a:xfrm>
            <a:off x="3" y="9430310"/>
            <a:ext cx="2889938" cy="496331"/>
          </a:xfrm>
          <a:prstGeom prst="rect">
            <a:avLst/>
          </a:prstGeom>
          <a:noFill/>
          <a:ln>
            <a:noFill/>
          </a:ln>
          <a:effectLst/>
          <a:extLst>
            <a:ext uri="{909E8E84-426E-40DD-AFC4-6F175D3DCCD1}">
              <a14:hiddenFill xmlns:a14="http://schemas.microsoft.com/office/drawing/2010/main">
                <a:solidFill>
                  <a:srgbClr val="4184A9"/>
                </a:solidFill>
              </a14:hiddenFill>
            </a:ext>
            <a:ext uri="{91240B29-F687-4F45-9708-019B960494DF}">
              <a14:hiddenLine xmlns:a14="http://schemas.microsoft.com/office/drawing/2010/main" w="9525">
                <a:solidFill>
                  <a:srgbClr val="5F606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a:lvl1pPr>
          </a:lstStyle>
          <a:p>
            <a:pPr>
              <a:defRPr/>
            </a:pPr>
            <a:endParaRPr lang="en-US"/>
          </a:p>
        </p:txBody>
      </p:sp>
      <p:sp>
        <p:nvSpPr>
          <p:cNvPr id="9223" name="Rectangle 7"/>
          <p:cNvSpPr>
            <a:spLocks noGrp="1"/>
          </p:cNvSpPr>
          <p:nvPr>
            <p:ph type="sldNum" sz="quarter" idx="5"/>
          </p:nvPr>
        </p:nvSpPr>
        <p:spPr bwMode="auto">
          <a:xfrm>
            <a:off x="3779151" y="9430310"/>
            <a:ext cx="2889938" cy="496331"/>
          </a:xfrm>
          <a:prstGeom prst="rect">
            <a:avLst/>
          </a:prstGeom>
          <a:noFill/>
          <a:ln>
            <a:noFill/>
          </a:ln>
          <a:effectLst/>
          <a:extLst>
            <a:ext uri="{909E8E84-426E-40DD-AFC4-6F175D3DCCD1}">
              <a14:hiddenFill xmlns:a14="http://schemas.microsoft.com/office/drawing/2010/main">
                <a:solidFill>
                  <a:srgbClr val="4184A9"/>
                </a:solidFill>
              </a14:hiddenFill>
            </a:ext>
            <a:ext uri="{91240B29-F687-4F45-9708-019B960494DF}">
              <a14:hiddenLine xmlns:a14="http://schemas.microsoft.com/office/drawing/2010/main" w="9525">
                <a:solidFill>
                  <a:srgbClr val="5F606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a:lvl1pPr>
          </a:lstStyle>
          <a:p>
            <a:pPr>
              <a:defRPr/>
            </a:pPr>
            <a:fld id="{2DDF86D4-E9EF-974B-9856-C59086808CCE}" type="slidenum">
              <a:rPr lang="en-US"/>
              <a:pPr>
                <a:defRPr/>
              </a:pPr>
              <a:t>‹#›</a:t>
            </a:fld>
            <a:endParaRPr lang="en-US"/>
          </a:p>
        </p:txBody>
      </p:sp>
    </p:spTree>
    <p:extLst>
      <p:ext uri="{BB962C8B-B14F-4D97-AF65-F5344CB8AC3E}">
        <p14:creationId xmlns:p14="http://schemas.microsoft.com/office/powerpoint/2010/main" val="89452227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981D0B14-F4B9-5541-8BAE-03C08A009AEA}" type="slidenum">
              <a:rPr lang="en-US"/>
              <a:pPr>
                <a:defRPr/>
              </a:pPr>
              <a:t>1</a:t>
            </a:fld>
            <a:endParaRPr lang="en-US"/>
          </a:p>
        </p:txBody>
      </p:sp>
      <p:sp>
        <p:nvSpPr>
          <p:cNvPr id="10242" name="Rectangle 2"/>
          <p:cNvSpPr>
            <a:spLocks noGrp="1" noRot="1" noChangeAspect="1" noChangeArrowheads="1" noTextEdit="1"/>
          </p:cNvSpPr>
          <p:nvPr>
            <p:ph type="sldImg"/>
          </p:nvPr>
        </p:nvSpPr>
        <p:spPr>
          <a:xfrm>
            <a:off x="646113" y="744538"/>
            <a:ext cx="5376862" cy="3722687"/>
          </a:xfrm>
          <a:ln/>
          <a:extLst>
            <a:ext uri="{FAA26D3D-D897-4be2-8F04-BA451C77F1D7}">
              <ma14:placeholderFlag xmlns:ma14="http://schemas.microsoft.com/office/mac/drawingml/2011/main" val="1"/>
            </a:ext>
          </a:extLst>
        </p:spPr>
      </p:sp>
      <p:sp>
        <p:nvSpPr>
          <p:cNvPr id="10243" name="Rectangle 3"/>
          <p:cNvSpPr>
            <a:spLocks noGrp="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854454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GB" dirty="0" smtClean="0"/>
              <a:t>CDH: Mutual fund holdings. Information environment = number of analysts and size of company. IAS adoption from </a:t>
            </a:r>
            <a:r>
              <a:rPr lang="en-GB" dirty="0" err="1" smtClean="0"/>
              <a:t>Datastream</a:t>
            </a:r>
            <a:r>
              <a:rPr lang="en-GB" dirty="0" smtClean="0"/>
              <a:t>.</a:t>
            </a:r>
          </a:p>
          <a:p>
            <a:pPr marL="0" marR="0" indent="0" algn="l" defTabSz="914400" rtl="0" eaLnBrk="0" fontAlgn="base" latinLnBrk="0" hangingPunct="0">
              <a:lnSpc>
                <a:spcPct val="100000"/>
              </a:lnSpc>
              <a:spcBef>
                <a:spcPct val="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GB" dirty="0" smtClean="0"/>
              <a:t>KM:2003,2004 and 2006,2007. US investors. 85 </a:t>
            </a:r>
            <a:r>
              <a:rPr lang="en-GB" dirty="0" err="1" smtClean="0"/>
              <a:t>cty</a:t>
            </a:r>
            <a:r>
              <a:rPr lang="en-GB" dirty="0" smtClean="0"/>
              <a:t> of which 33</a:t>
            </a:r>
            <a:r>
              <a:rPr lang="en-GB" baseline="0" dirty="0" smtClean="0"/>
              <a:t> adopted IFRS 2003-2007; 30 mandated local </a:t>
            </a:r>
            <a:r>
              <a:rPr lang="en-GB" baseline="0" dirty="0" err="1" smtClean="0"/>
              <a:t>stds</a:t>
            </a:r>
            <a:r>
              <a:rPr lang="en-GB" baseline="0" dirty="0" smtClean="0"/>
              <a:t>; 22 mandated IFRS before 2003. Deloitte IAS Plus.</a:t>
            </a:r>
          </a:p>
          <a:p>
            <a:pPr marL="0" marR="0" indent="0" algn="l" defTabSz="914400" rtl="0" eaLnBrk="0" fontAlgn="base" latinLnBrk="0" hangingPunct="0">
              <a:lnSpc>
                <a:spcPct val="100000"/>
              </a:lnSpc>
              <a:spcBef>
                <a:spcPct val="0"/>
              </a:spcBef>
              <a:spcAft>
                <a:spcPct val="0"/>
              </a:spcAft>
              <a:buClrTx/>
              <a:buSzTx/>
              <a:buFontTx/>
              <a:buNone/>
              <a:tabLst/>
              <a:defRPr/>
            </a:pPr>
            <a:r>
              <a:rPr lang="en-GB" baseline="0" dirty="0" smtClean="0"/>
              <a:t>Results hold for other country proxies: economic indicators, familiarity (language, </a:t>
            </a:r>
            <a:r>
              <a:rPr lang="en-GB" baseline="0" dirty="0" err="1" smtClean="0"/>
              <a:t>geograhic</a:t>
            </a:r>
            <a:r>
              <a:rPr lang="en-GB" baseline="0" dirty="0" smtClean="0"/>
              <a:t> distance), equity mkt development, legal and ownership environment.</a:t>
            </a:r>
          </a:p>
          <a:p>
            <a:pPr marL="0" marR="0" indent="0" algn="l" defTabSz="914400" rtl="0" eaLnBrk="0" fontAlgn="base" latinLnBrk="0" hangingPunct="0">
              <a:lnSpc>
                <a:spcPct val="100000"/>
              </a:lnSpc>
              <a:spcBef>
                <a:spcPct val="0"/>
              </a:spcBef>
              <a:spcAft>
                <a:spcPct val="0"/>
              </a:spcAft>
              <a:buClrTx/>
              <a:buSzTx/>
              <a:buFontTx/>
              <a:buNone/>
              <a:tabLst/>
              <a:defRPr/>
            </a:pPr>
            <a:r>
              <a:rPr lang="en-GB" baseline="0" dirty="0" smtClean="0"/>
              <a:t>Difference in </a:t>
            </a:r>
            <a:r>
              <a:rPr lang="en-GB" baseline="0" dirty="0" err="1" smtClean="0"/>
              <a:t>stds</a:t>
            </a:r>
            <a:r>
              <a:rPr lang="en-GB" baseline="0" dirty="0" smtClean="0"/>
              <a:t> = Bae et al. Rule of Law Kaufmann. </a:t>
            </a:r>
          </a:p>
          <a:p>
            <a:pPr marL="0" marR="0" indent="0" algn="l" defTabSz="914400" rtl="0" eaLnBrk="0" fontAlgn="base" latinLnBrk="0" hangingPunct="0">
              <a:lnSpc>
                <a:spcPct val="100000"/>
              </a:lnSpc>
              <a:spcBef>
                <a:spcPct val="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GB" baseline="0" dirty="0" smtClean="0"/>
              <a:t>SG: also US investors in foreign equity. ‘IFRS reduce information asymmetry if institutional features align with investors needs’.  </a:t>
            </a:r>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2DDF86D4-E9EF-974B-9856-C59086808CCE}" type="slidenum">
              <a:rPr lang="en-US" smtClean="0"/>
              <a:pPr>
                <a:defRPr/>
              </a:pPr>
              <a:t>20</a:t>
            </a:fld>
            <a:endParaRPr lang="en-US"/>
          </a:p>
        </p:txBody>
      </p:sp>
    </p:spTree>
    <p:extLst>
      <p:ext uri="{BB962C8B-B14F-4D97-AF65-F5344CB8AC3E}">
        <p14:creationId xmlns:p14="http://schemas.microsoft.com/office/powerpoint/2010/main" val="898284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FP: include a broad set of investors (domestic foreign MF; pension funds; insurance </a:t>
            </a:r>
            <a:r>
              <a:rPr lang="en-GB" dirty="0" err="1" smtClean="0"/>
              <a:t>coys</a:t>
            </a:r>
            <a:r>
              <a:rPr lang="en-GB" dirty="0" smtClean="0"/>
              <a:t>; hedge funds; private equity funds; venture capital funds). Use </a:t>
            </a:r>
            <a:r>
              <a:rPr lang="en-GB" dirty="0" err="1" smtClean="0"/>
              <a:t>Leuz</a:t>
            </a:r>
            <a:r>
              <a:rPr lang="en-GB" dirty="0" smtClean="0"/>
              <a:t> country clusters for enforcement and incentives. Ding for acct </a:t>
            </a:r>
            <a:r>
              <a:rPr lang="en-GB" dirty="0" err="1" smtClean="0"/>
              <a:t>stds</a:t>
            </a:r>
            <a:r>
              <a:rPr lang="en-GB" dirty="0" smtClean="0"/>
              <a:t> divergence.  </a:t>
            </a:r>
          </a:p>
          <a:p>
            <a:endParaRPr lang="en-GB" dirty="0" smtClean="0"/>
          </a:p>
          <a:p>
            <a:r>
              <a:rPr lang="en-GB" dirty="0" smtClean="0"/>
              <a:t>do not distinguish between domestic and foreign institutional investors so we don’t know if domestic investors are increasing stake (due to higher accounting quality) or IFRS standards (more transparency) attracting foreign investors.</a:t>
            </a:r>
          </a:p>
          <a:p>
            <a:endParaRPr lang="en-GB" dirty="0" smtClean="0"/>
          </a:p>
          <a:p>
            <a:r>
              <a:rPr lang="en-GB" dirty="0" smtClean="0"/>
              <a:t>GLZ: look at FDI (World bank data). FDI increases for countries adopting IFRS. The most effect is for developing economies. Adoption is promoted by need for World Bank finance (2 stage IV analysis). </a:t>
            </a:r>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21</a:t>
            </a:fld>
            <a:endParaRPr lang="en-US"/>
          </a:p>
        </p:txBody>
      </p:sp>
    </p:spTree>
    <p:extLst>
      <p:ext uri="{BB962C8B-B14F-4D97-AF65-F5344CB8AC3E}">
        <p14:creationId xmlns:p14="http://schemas.microsoft.com/office/powerpoint/2010/main" val="686247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BMY: FPI</a:t>
            </a:r>
            <a:r>
              <a:rPr lang="en-US" baseline="0" dirty="0" smtClean="0"/>
              <a:t> relies on financial statement info (more than FDI). Consider economic development, creditor rights, and governance quality. Debt not associated with these characteristics.</a:t>
            </a:r>
          </a:p>
          <a:p>
            <a:r>
              <a:rPr lang="en-US" baseline="0" dirty="0" smtClean="0"/>
              <a:t>Deflate FI by mkt cap or GDP. Change in equity/debt 2003 to 2007. GOV = Kaufmann. </a:t>
            </a:r>
            <a:endParaRPr lang="en-US" dirty="0"/>
          </a:p>
        </p:txBody>
      </p:sp>
      <p:sp>
        <p:nvSpPr>
          <p:cNvPr id="4" name="Slide Number Placeholder 3"/>
          <p:cNvSpPr>
            <a:spLocks noGrp="1"/>
          </p:cNvSpPr>
          <p:nvPr>
            <p:ph type="sldNum" sz="quarter" idx="10"/>
          </p:nvPr>
        </p:nvSpPr>
        <p:spPr/>
        <p:txBody>
          <a:bodyPr/>
          <a:lstStyle/>
          <a:p>
            <a:pPr>
              <a:defRPr/>
            </a:pPr>
            <a:fld id="{2DDF86D4-E9EF-974B-9856-C59086808CCE}" type="slidenum">
              <a:rPr lang="en-US" smtClean="0"/>
              <a:pPr>
                <a:defRPr/>
              </a:pPr>
              <a:t>22</a:t>
            </a:fld>
            <a:endParaRPr lang="en-US"/>
          </a:p>
        </p:txBody>
      </p:sp>
    </p:spTree>
    <p:extLst>
      <p:ext uri="{BB962C8B-B14F-4D97-AF65-F5344CB8AC3E}">
        <p14:creationId xmlns:p14="http://schemas.microsoft.com/office/powerpoint/2010/main" val="96460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DHHL: MF ownership – global, regional, other. Uniformity self-constructed based on industry. </a:t>
            </a:r>
            <a:r>
              <a:rPr lang="en-GB" dirty="0" err="1" smtClean="0"/>
              <a:t>Leuz</a:t>
            </a:r>
            <a:r>
              <a:rPr lang="en-GB" dirty="0" smtClean="0"/>
              <a:t> et al 2013 – country variables for credibility of implementation. Increase foreign MF ownership by foreign global funds, not by domestic mutual funds.</a:t>
            </a:r>
          </a:p>
          <a:p>
            <a:endParaRPr lang="en-GB" dirty="0" smtClean="0"/>
          </a:p>
          <a:p>
            <a:r>
              <a:rPr lang="en-GB" dirty="0" err="1" smtClean="0"/>
              <a:t>Amiram</a:t>
            </a:r>
            <a:r>
              <a:rPr lang="en-GB" dirty="0" smtClean="0"/>
              <a:t>: FPI – foreign portfolio investment. Do not have control like FDI. the effect of accounting familiarity is more pronounced when investor and investee countries share language, culture, legal origin and region. FPI increased with adoption of IFRS; the increase comes from countries that also use IFRS. Investors seek familiar accounting language. This factors is stronger than the other factors and when present increases their effect too.</a:t>
            </a:r>
          </a:p>
          <a:p>
            <a:endParaRPr lang="en-GB" dirty="0" smtClean="0"/>
          </a:p>
          <a:p>
            <a:r>
              <a:rPr lang="en-GB" dirty="0" smtClean="0"/>
              <a:t>YW: Accounting distance</a:t>
            </a:r>
            <a:r>
              <a:rPr lang="en-GB" baseline="0" dirty="0" smtClean="0"/>
              <a:t> positive association with being underweight (investee local </a:t>
            </a:r>
            <a:r>
              <a:rPr lang="en-GB" baseline="0" dirty="0" err="1" smtClean="0"/>
              <a:t>stds</a:t>
            </a:r>
            <a:r>
              <a:rPr lang="en-GB" baseline="0" dirty="0" smtClean="0"/>
              <a:t> vs </a:t>
            </a:r>
            <a:r>
              <a:rPr lang="en-GB" baseline="0" dirty="0" err="1" smtClean="0"/>
              <a:t>stds</a:t>
            </a:r>
            <a:r>
              <a:rPr lang="en-GB" baseline="0" dirty="0" smtClean="0"/>
              <a:t> of investors’ country). Both can change which will affect accounting distance.</a:t>
            </a:r>
          </a:p>
          <a:p>
            <a:r>
              <a:rPr lang="en-GB" baseline="0" dirty="0" smtClean="0"/>
              <a:t>Investee firms can switch to IFRS. Investors country can switch to IFRS. AD is based on Bae et al. Measure of over/underweight considers % of ownership of each country-fund after considering the size of the country-fund assets in the global market portfolio.</a:t>
            </a:r>
            <a:endParaRPr lang="en-GB" dirty="0" smtClean="0"/>
          </a:p>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23</a:t>
            </a:fld>
            <a:endParaRPr lang="en-US"/>
          </a:p>
        </p:txBody>
      </p:sp>
    </p:spTree>
    <p:extLst>
      <p:ext uri="{BB962C8B-B14F-4D97-AF65-F5344CB8AC3E}">
        <p14:creationId xmlns:p14="http://schemas.microsoft.com/office/powerpoint/2010/main" val="1659337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Biddle: investment efficiency is measured based on by investment-cash flow sensitivity and value-enhancing risk taking.</a:t>
            </a:r>
          </a:p>
          <a:p>
            <a:endParaRPr lang="en-GB" dirty="0"/>
          </a:p>
          <a:p>
            <a:r>
              <a:rPr lang="en-GB" dirty="0"/>
              <a:t>Louis </a:t>
            </a:r>
            <a:r>
              <a:rPr lang="en-GB" dirty="0" err="1"/>
              <a:t>Urcan</a:t>
            </a:r>
            <a:r>
              <a:rPr lang="en-GB" dirty="0"/>
              <a:t>: reporting uniformity measured as in </a:t>
            </a:r>
            <a:r>
              <a:rPr lang="en-GB" dirty="0" err="1"/>
              <a:t>Defond</a:t>
            </a:r>
            <a:r>
              <a:rPr lang="en-GB" dirty="0"/>
              <a:t> </a:t>
            </a:r>
            <a:r>
              <a:rPr lang="en-GB" dirty="0" smtClean="0"/>
              <a:t>2011</a:t>
            </a:r>
          </a:p>
          <a:p>
            <a:endParaRPr lang="en-GB" dirty="0" smtClean="0"/>
          </a:p>
          <a:p>
            <a:r>
              <a:rPr lang="en-GB" dirty="0" smtClean="0"/>
              <a:t>CNZ: 17 EU countries,</a:t>
            </a:r>
            <a:r>
              <a:rPr lang="en-GB" baseline="0" dirty="0" smtClean="0"/>
              <a:t> mandatory adopters. ROA difference between firms and their peers (foreign peers/domestic group peers). </a:t>
            </a:r>
            <a:endParaRPr lang="en-GB" dirty="0" smtClean="0"/>
          </a:p>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24</a:t>
            </a:fld>
            <a:endParaRPr lang="en-US"/>
          </a:p>
        </p:txBody>
      </p:sp>
    </p:spTree>
    <p:extLst>
      <p:ext uri="{BB962C8B-B14F-4D97-AF65-F5344CB8AC3E}">
        <p14:creationId xmlns:p14="http://schemas.microsoft.com/office/powerpoint/2010/main" val="2554351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HHL:1540 IPOs in 20 </a:t>
            </a:r>
            <a:r>
              <a:rPr lang="en-US" dirty="0" err="1" smtClean="0"/>
              <a:t>cty</a:t>
            </a:r>
            <a:r>
              <a:rPr lang="en-US" baseline="0" dirty="0" smtClean="0"/>
              <a:t> mandating IFRS in 2005. Compare underpricing and relative foreign proceeds from pre 2003,2004 and post 2006,2007. (1) Local </a:t>
            </a:r>
            <a:r>
              <a:rPr lang="en-US" baseline="0" dirty="0" err="1" smtClean="0"/>
              <a:t>Gaap</a:t>
            </a:r>
            <a:r>
              <a:rPr lang="en-US" baseline="0" dirty="0" smtClean="0"/>
              <a:t> firms PSM with IFRS firms (2) same excluding US IPOs (3) local </a:t>
            </a:r>
            <a:r>
              <a:rPr lang="en-US" baseline="0" dirty="0" err="1" smtClean="0"/>
              <a:t>gaap</a:t>
            </a:r>
            <a:r>
              <a:rPr lang="en-US" baseline="0" dirty="0" smtClean="0"/>
              <a:t> users in developed non-IFRS countries.</a:t>
            </a:r>
            <a:endParaRPr lang="en-US" dirty="0" smtClean="0"/>
          </a:p>
          <a:p>
            <a:r>
              <a:rPr lang="en-US" dirty="0" smtClean="0"/>
              <a:t>“IFRS reduces information asymmetry and helps</a:t>
            </a:r>
            <a:r>
              <a:rPr lang="en-US" baseline="0" dirty="0" smtClean="0"/>
              <a:t> firms raise capital at lower cost </a:t>
            </a:r>
            <a:r>
              <a:rPr lang="mr-IN" baseline="0" dirty="0" smtClean="0"/>
              <a:t>–</a:t>
            </a:r>
            <a:r>
              <a:rPr lang="en-US" baseline="0" dirty="0" smtClean="0"/>
              <a:t> facilitates cross border capital raising’.</a:t>
            </a:r>
            <a:endParaRPr lang="en-US" dirty="0" smtClean="0"/>
          </a:p>
          <a:p>
            <a:r>
              <a:rPr lang="en-US" dirty="0" smtClean="0"/>
              <a:t>Implementation</a:t>
            </a:r>
            <a:r>
              <a:rPr lang="en-US" baseline="0" dirty="0" smtClean="0"/>
              <a:t> credibility </a:t>
            </a:r>
            <a:r>
              <a:rPr lang="en-US" dirty="0" smtClean="0"/>
              <a:t>= rule of law. Accounting differences = </a:t>
            </a:r>
            <a:r>
              <a:rPr lang="en-US" dirty="0" err="1" smtClean="0"/>
              <a:t>Nobes</a:t>
            </a:r>
            <a:r>
              <a:rPr lang="en-US" dirty="0" smtClean="0"/>
              <a:t> 2001.</a:t>
            </a:r>
          </a:p>
          <a:p>
            <a:endParaRPr lang="en-US" dirty="0" smtClean="0"/>
          </a:p>
          <a:p>
            <a:r>
              <a:rPr lang="en-US" dirty="0" smtClean="0"/>
              <a:t>CNT: 34 home countries (17 IFRS 17 non-IFRS), 50 target countries. Look at cross listing propensity/intensity/venue choice</a:t>
            </a:r>
            <a:r>
              <a:rPr lang="en-US" baseline="0" dirty="0" smtClean="0"/>
              <a:t> in pre-post periods. USE PSM matched firms.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DDF86D4-E9EF-974B-9856-C59086808CCE}" type="slidenum">
              <a:rPr lang="en-US" smtClean="0"/>
              <a:pPr>
                <a:defRPr/>
              </a:pPr>
              <a:t>25</a:t>
            </a:fld>
            <a:endParaRPr lang="en-US"/>
          </a:p>
        </p:txBody>
      </p:sp>
    </p:spTree>
    <p:extLst>
      <p:ext uri="{BB962C8B-B14F-4D97-AF65-F5344CB8AC3E}">
        <p14:creationId xmlns:p14="http://schemas.microsoft.com/office/powerpoint/2010/main" val="165297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QFII investments are a very small proportion of total foreign investment in China</a:t>
            </a:r>
          </a:p>
          <a:p>
            <a:r>
              <a:rPr lang="en-GB" dirty="0"/>
              <a:t>The 2007-2008 period is when many foreign companies were liquidating their Chinese investments because they needed to increase capital following the financial crises.</a:t>
            </a:r>
          </a:p>
          <a:p>
            <a:r>
              <a:rPr lang="en-GB" dirty="0"/>
              <a:t>China made many changes since deciding to attract foreign investment 40 years ago. (1) law was changed to protect foreign investors, allow them to take profits out of China (2) accounting standards were harmonised with IAS to improve the information available to foreign investors. </a:t>
            </a:r>
          </a:p>
          <a:p>
            <a:endParaRPr lang="en-GB" dirty="0"/>
          </a:p>
          <a:p>
            <a:r>
              <a:rPr lang="en-GB" dirty="0"/>
              <a:t>The research design in flawed because standards were already harmonised in 2005-2006 period. There is not ‘big bang’ adoption. There are errors in the paper about the requirements of accounting standards in 2005-2006 period. </a:t>
            </a:r>
          </a:p>
          <a:p>
            <a:endParaRPr lang="en-GB" dirty="0"/>
          </a:p>
          <a:p>
            <a:r>
              <a:rPr lang="en-GB" dirty="0"/>
              <a:t>Consider Table 2. Which are the relationship-based countries with IFRS experience? </a:t>
            </a:r>
          </a:p>
          <a:p>
            <a:r>
              <a:rPr lang="en-GB" dirty="0"/>
              <a:t>Consider Appendix A Which MNCs are the relationship-based ones? The are international companies with international influences that may well drive their culture more than their country of origin. </a:t>
            </a:r>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26</a:t>
            </a:fld>
            <a:endParaRPr lang="en-US"/>
          </a:p>
        </p:txBody>
      </p:sp>
    </p:spTree>
    <p:extLst>
      <p:ext uri="{BB962C8B-B14F-4D97-AF65-F5344CB8AC3E}">
        <p14:creationId xmlns:p14="http://schemas.microsoft.com/office/powerpoint/2010/main" val="2495024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178A2A-F2E5-F04A-A4B2-B7E2BB4BB4E6}" type="slidenum">
              <a:rPr kumimoji="0" lang="en-US" sz="10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000" b="0" i="0" u="none" strike="noStrike" kern="1200" cap="none" spc="0" normalizeH="0" baseline="0" noProof="0">
              <a:ln>
                <a:noFill/>
              </a:ln>
              <a:solidFill>
                <a:srgbClr val="5F6062"/>
              </a:solidFill>
              <a:effectLst/>
              <a:uLnTx/>
              <a:uFillTx/>
              <a:latin typeface="Arial" charset="0"/>
              <a:sym typeface="Arial" charset="0"/>
            </a:endParaRPr>
          </a:p>
        </p:txBody>
      </p:sp>
      <p:sp>
        <p:nvSpPr>
          <p:cNvPr id="11266" name="Rectangle 2"/>
          <p:cNvSpPr>
            <a:spLocks noGrp="1" noRot="1" noChangeAspect="1" noChangeArrowheads="1" noTextEdit="1"/>
          </p:cNvSpPr>
          <p:nvPr>
            <p:ph type="sldImg"/>
          </p:nvPr>
        </p:nvSpPr>
        <p:spPr>
          <a:xfrm>
            <a:off x="754063" y="735013"/>
            <a:ext cx="5299075" cy="3668712"/>
          </a:xfrm>
          <a:ln/>
          <a:extLst>
            <a:ext uri="{FAA26D3D-D897-4be2-8F04-BA451C77F1D7}">
              <ma14:placeholderFlag xmlns:ma14="http://schemas.microsoft.com/office/mac/drawingml/2011/main" val="1"/>
            </a:ext>
          </a:extLst>
        </p:spPr>
      </p:sp>
      <p:sp>
        <p:nvSpPr>
          <p:cNvPr id="11267" name="Rectangle 3"/>
          <p:cNvSpPr>
            <a:spLocks noGrp="1"/>
          </p:cNvSpPr>
          <p:nvPr>
            <p:ph type="body" idx="1"/>
          </p:nvPr>
        </p:nvSpPr>
        <p:spPr/>
        <p:txBody>
          <a:bodyPr/>
          <a:lstStyle/>
          <a:p>
            <a:pPr marL="171450" indent="-171450" eaLnBrk="1" hangingPunct="1">
              <a:buFont typeface="Arial" panose="020B0604020202020204" pitchFamily="34" charset="0"/>
              <a:buChar char="•"/>
              <a:defRPr/>
            </a:pPr>
            <a:endParaRPr lang="en-US" dirty="0">
              <a:cs typeface="+mn-cs"/>
            </a:endParaRPr>
          </a:p>
        </p:txBody>
      </p:sp>
    </p:spTree>
    <p:extLst>
      <p:ext uri="{BB962C8B-B14F-4D97-AF65-F5344CB8AC3E}">
        <p14:creationId xmlns:p14="http://schemas.microsoft.com/office/powerpoint/2010/main" val="1059775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Arial" charset="0"/>
              <a:ea typeface="ＭＳ Ｐゴシック" charset="0"/>
              <a:cs typeface="ＭＳ Ｐゴシック" charset="0"/>
            </a:endParaRPr>
          </a:p>
          <a:p>
            <a:r>
              <a:rPr lang="en-AU" sz="1200" kern="1200" dirty="0">
                <a:solidFill>
                  <a:schemeClr val="tx1"/>
                </a:solidFill>
                <a:effectLst/>
                <a:latin typeface="Arial" charset="0"/>
                <a:ea typeface="ＭＳ Ｐゴシック" charset="0"/>
                <a:cs typeface="ＭＳ Ｐゴシック" charset="0"/>
              </a:rPr>
              <a:t>ASAF four meetings a year. WSS IFAAS once a year.</a:t>
            </a:r>
          </a:p>
          <a:p>
            <a:endParaRPr lang="en-AU" sz="1200" kern="1200" dirty="0">
              <a:solidFill>
                <a:schemeClr val="tx1"/>
              </a:solidFill>
              <a:effectLst/>
              <a:latin typeface="Arial" charset="0"/>
              <a:ea typeface="ＭＳ Ｐゴシック" charset="0"/>
              <a:cs typeface="ＭＳ Ｐゴシック" charset="0"/>
            </a:endParaRPr>
          </a:p>
          <a:p>
            <a:r>
              <a:rPr lang="en-AU" sz="1200" kern="1200" dirty="0">
                <a:solidFill>
                  <a:schemeClr val="tx1"/>
                </a:solidFill>
                <a:effectLst/>
                <a:latin typeface="Arial" charset="0"/>
                <a:ea typeface="ＭＳ Ｐゴシック" charset="0"/>
                <a:cs typeface="ＭＳ Ｐゴシック" charset="0"/>
              </a:rPr>
              <a:t>The World Bank aims to increase trade and financing in emerging economies and considers IFRS Standards have a fundamental role in its activities. </a:t>
            </a:r>
            <a:r>
              <a:rPr lang="en-AU" sz="1200" b="1" kern="1200" dirty="0">
                <a:solidFill>
                  <a:schemeClr val="tx1"/>
                </a:solidFill>
                <a:effectLst/>
                <a:latin typeface="Arial" charset="0"/>
                <a:ea typeface="ＭＳ Ｐゴシック" charset="0"/>
                <a:cs typeface="ＭＳ Ｐゴシック" charset="0"/>
              </a:rPr>
              <a:t>The World Bank and the IFRS Foundation signed a MOU</a:t>
            </a:r>
            <a:r>
              <a:rPr lang="en-AU" sz="1200" kern="1200" dirty="0">
                <a:solidFill>
                  <a:schemeClr val="tx1"/>
                </a:solidFill>
                <a:effectLst/>
                <a:latin typeface="Arial" charset="0"/>
                <a:ea typeface="ＭＳ Ｐゴシック" charset="0"/>
                <a:cs typeface="ＭＳ Ｐゴシック" charset="0"/>
              </a:rPr>
              <a:t> in 2017 to develop education materials and to support IFRS implementation in developing economies</a:t>
            </a:r>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29</a:t>
            </a:fld>
            <a:endParaRPr lang="en-US"/>
          </a:p>
        </p:txBody>
      </p:sp>
    </p:spTree>
    <p:extLst>
      <p:ext uri="{BB962C8B-B14F-4D97-AF65-F5344CB8AC3E}">
        <p14:creationId xmlns:p14="http://schemas.microsoft.com/office/powerpoint/2010/main" val="3994500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of adoption of IFRS Standards depend upon:</a:t>
            </a:r>
          </a:p>
          <a:p>
            <a:pPr lvl="1"/>
            <a:r>
              <a:rPr lang="en-US" dirty="0"/>
              <a:t>High quality standards – challenges for IASB to produce HQ standards, meet needs of primary users of financial statements (investors)</a:t>
            </a:r>
          </a:p>
          <a:p>
            <a:pPr lvl="1"/>
            <a:r>
              <a:rPr lang="en-US" dirty="0"/>
              <a:t>Implementation support – role of auditors – considered important by investors, but under pressure from groups claiming that auditors is failing’.</a:t>
            </a:r>
          </a:p>
          <a:p>
            <a:pPr lvl="1"/>
            <a:r>
              <a:rPr lang="en-US" dirty="0"/>
              <a:t>Institutional setting in adopting countries – consistently shown to be important. What is meant by institutional setting? Legal protections. Corporate governance. Level of corruption. Role of enforcement agencies </a:t>
            </a:r>
            <a:r>
              <a:rPr lang="en-US" dirty="0" err="1"/>
              <a:t>eg</a:t>
            </a:r>
            <a:r>
              <a:rPr lang="en-US" dirty="0"/>
              <a:t> actions by security market regulators to promote fair and efficient markets.</a:t>
            </a:r>
          </a:p>
          <a:p>
            <a:pPr lvl="1"/>
            <a:endParaRPr lang="en-US" dirty="0"/>
          </a:p>
          <a:p>
            <a:pPr lvl="1"/>
            <a:r>
              <a:rPr lang="en-US" dirty="0" err="1"/>
              <a:t>Stds</a:t>
            </a:r>
            <a:r>
              <a:rPr lang="en-US" dirty="0"/>
              <a:t> alone are insufficient for high quality reporting and consequent benefits. </a:t>
            </a:r>
          </a:p>
          <a:p>
            <a:pPr lvl="1"/>
            <a:r>
              <a:rPr lang="en-US" dirty="0"/>
              <a:t>Other institutions are important. IFRS Foundation works with a range of institutions to ensure success of adoption of IFRS.</a:t>
            </a:r>
          </a:p>
          <a:p>
            <a:endParaRPr lang="en-GB" dirty="0"/>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31</a:t>
            </a:fld>
            <a:endParaRPr lang="en-US"/>
          </a:p>
        </p:txBody>
      </p:sp>
    </p:spTree>
    <p:extLst>
      <p:ext uri="{BB962C8B-B14F-4D97-AF65-F5344CB8AC3E}">
        <p14:creationId xmlns:p14="http://schemas.microsoft.com/office/powerpoint/2010/main" val="363630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178A2A-F2E5-F04A-A4B2-B7E2BB4BB4E6}" type="slidenum">
              <a:rPr kumimoji="0" lang="en-US" sz="10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a:ln>
                <a:noFill/>
              </a:ln>
              <a:solidFill>
                <a:srgbClr val="5F6062"/>
              </a:solidFill>
              <a:effectLst/>
              <a:uLnTx/>
              <a:uFillTx/>
              <a:latin typeface="Arial" charset="0"/>
              <a:sym typeface="Arial" charset="0"/>
            </a:endParaRPr>
          </a:p>
        </p:txBody>
      </p:sp>
      <p:sp>
        <p:nvSpPr>
          <p:cNvPr id="11266" name="Rectangle 2"/>
          <p:cNvSpPr>
            <a:spLocks noGrp="1" noRot="1" noChangeAspect="1" noChangeArrowheads="1" noTextEdit="1"/>
          </p:cNvSpPr>
          <p:nvPr>
            <p:ph type="sldImg"/>
          </p:nvPr>
        </p:nvSpPr>
        <p:spPr>
          <a:xfrm>
            <a:off x="754063" y="735013"/>
            <a:ext cx="5299075" cy="3668712"/>
          </a:xfrm>
          <a:ln/>
          <a:extLst>
            <a:ext uri="{FAA26D3D-D897-4be2-8F04-BA451C77F1D7}">
              <ma14:placeholderFlag xmlns:ma14="http://schemas.microsoft.com/office/mac/drawingml/2011/main" val="1"/>
            </a:ext>
          </a:extLst>
        </p:spPr>
      </p:sp>
      <p:sp>
        <p:nvSpPr>
          <p:cNvPr id="11267" name="Rectangle 3"/>
          <p:cNvSpPr>
            <a:spLocks noGrp="1"/>
          </p:cNvSpPr>
          <p:nvPr>
            <p:ph type="body" idx="1"/>
          </p:nvPr>
        </p:nvSpPr>
        <p:spPr/>
        <p:txBody>
          <a:bodyPr/>
          <a:lstStyle/>
          <a:p>
            <a:pPr marL="171450" indent="-171450" eaLnBrk="1" hangingPunct="1">
              <a:buFont typeface="Arial" panose="020B0604020202020204" pitchFamily="34" charset="0"/>
              <a:buChar char="•"/>
              <a:defRPr/>
            </a:pPr>
            <a:endParaRPr lang="en-US" dirty="0">
              <a:cs typeface="+mn-cs"/>
            </a:endParaRPr>
          </a:p>
        </p:txBody>
      </p:sp>
    </p:spTree>
    <p:extLst>
      <p:ext uri="{BB962C8B-B14F-4D97-AF65-F5344CB8AC3E}">
        <p14:creationId xmlns:p14="http://schemas.microsoft.com/office/powerpoint/2010/main" val="260410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6726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Better communication: DI, PFS, MCPS</a:t>
            </a:r>
          </a:p>
          <a:p>
            <a:endParaRPr lang="en-GB" dirty="0"/>
          </a:p>
          <a:p>
            <a:r>
              <a:rPr lang="en-GB" dirty="0"/>
              <a:t>Agenda consultation re research and standard setting agenda. 2013 feedback guides projects undertaken.</a:t>
            </a:r>
          </a:p>
          <a:p>
            <a:endParaRPr lang="en-GB" dirty="0"/>
          </a:p>
          <a:p>
            <a:r>
              <a:rPr lang="en-GB" dirty="0"/>
              <a:t>Stakeholder engagement: CMAC, GPF, EEG, ITCG.</a:t>
            </a:r>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11</a:t>
            </a:fld>
            <a:endParaRPr lang="en-US"/>
          </a:p>
        </p:txBody>
      </p:sp>
    </p:spTree>
    <p:extLst>
      <p:ext uri="{BB962C8B-B14F-4D97-AF65-F5344CB8AC3E}">
        <p14:creationId xmlns:p14="http://schemas.microsoft.com/office/powerpoint/2010/main" val="187757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178A2A-F2E5-F04A-A4B2-B7E2BB4BB4E6}"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1266" name="Rectangle 2"/>
          <p:cNvSpPr>
            <a:spLocks noGrp="1" noRot="1" noChangeAspect="1" noChangeArrowheads="1" noTextEdit="1"/>
          </p:cNvSpPr>
          <p:nvPr>
            <p:ph type="sldImg"/>
          </p:nvPr>
        </p:nvSpPr>
        <p:spPr>
          <a:xfrm>
            <a:off x="642938" y="744538"/>
            <a:ext cx="5376862" cy="3722687"/>
          </a:xfrm>
          <a:ln/>
          <a:extLst>
            <a:ext uri="{FAA26D3D-D897-4be2-8F04-BA451C77F1D7}">
              <ma14:placeholderFlag xmlns:ma14="http://schemas.microsoft.com/office/mac/drawingml/2011/main" val="1"/>
            </a:ext>
          </a:extLst>
        </p:spPr>
      </p:sp>
      <p:sp>
        <p:nvSpPr>
          <p:cNvPr id="11267" name="Rectangle 3"/>
          <p:cNvSpPr>
            <a:spLocks noGrp="1"/>
          </p:cNvSpPr>
          <p:nvPr>
            <p:ph type="body" idx="1"/>
          </p:nvPr>
        </p:nvSpPr>
        <p:spPr/>
        <p:txBody>
          <a:bodyPr/>
          <a:lstStyle/>
          <a:p>
            <a:pPr eaLnBrk="1" hangingPunct="1">
              <a:defRPr/>
            </a:pPr>
            <a:endParaRPr lang="en-US" baseline="0" dirty="0">
              <a:cs typeface="+mn-cs"/>
            </a:endParaRPr>
          </a:p>
        </p:txBody>
      </p:sp>
    </p:spTree>
    <p:extLst>
      <p:ext uri="{BB962C8B-B14F-4D97-AF65-F5344CB8AC3E}">
        <p14:creationId xmlns:p14="http://schemas.microsoft.com/office/powerpoint/2010/main" val="381715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6113" y="744538"/>
            <a:ext cx="5376862" cy="3722687"/>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6D4-E9EF-974B-9856-C59086808CCE}" type="slidenum">
              <a:rPr kumimoji="0" lang="en-US" sz="1200" b="0" i="0" u="none" strike="noStrike" kern="1200" cap="none" spc="0" normalizeH="0" baseline="0" noProof="0" smtClean="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Tree>
    <p:extLst>
      <p:ext uri="{BB962C8B-B14F-4D97-AF65-F5344CB8AC3E}">
        <p14:creationId xmlns:p14="http://schemas.microsoft.com/office/powerpoint/2010/main" val="41547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6113" y="744538"/>
            <a:ext cx="5376862"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1200" kern="1200" dirty="0">
                <a:solidFill>
                  <a:schemeClr val="tx1"/>
                </a:solidFill>
                <a:effectLst/>
                <a:latin typeface="Arial" charset="0"/>
                <a:ea typeface="ＭＳ Ｐゴシック" charset="0"/>
                <a:cs typeface="ＭＳ Ｐゴシック" charset="0"/>
              </a:rPr>
              <a:t>In 2012 the Interpretation Committee procedures were changed so that it could deal with a wider range of requests and have more methods to address implementation matters. </a:t>
            </a:r>
            <a:endParaRPr lang="en-GB" sz="1200" kern="1200" dirty="0">
              <a:solidFill>
                <a:schemeClr val="tx1"/>
              </a:solidFill>
              <a:effectLst/>
              <a:latin typeface="Arial" charset="0"/>
              <a:ea typeface="ＭＳ Ｐゴシック" charset="0"/>
              <a:cs typeface="ＭＳ Ｐゴシック" charset="0"/>
            </a:endParaRPr>
          </a:p>
          <a:p>
            <a:endParaRPr lang="en-GB" dirty="0"/>
          </a:p>
          <a:p>
            <a:pPr marL="0" marR="0" lvl="0" indent="0" algn="l" defTabSz="914400" rtl="0" eaLnBrk="0" fontAlgn="base" latinLnBrk="0" hangingPunct="0">
              <a:lnSpc>
                <a:spcPct val="100000"/>
              </a:lnSpc>
              <a:spcBef>
                <a:spcPct val="0"/>
              </a:spcBef>
              <a:spcAft>
                <a:spcPct val="0"/>
              </a:spcAft>
              <a:buClrTx/>
              <a:buSzTx/>
              <a:buFontTx/>
              <a:buNone/>
              <a:tabLst/>
              <a:defRPr/>
            </a:pPr>
            <a:r>
              <a:rPr lang="en-AU" sz="1200" kern="1200" dirty="0">
                <a:solidFill>
                  <a:schemeClr val="tx1"/>
                </a:solidFill>
                <a:effectLst/>
                <a:latin typeface="Arial" charset="0"/>
                <a:ea typeface="ＭＳ Ｐゴシック" charset="0"/>
                <a:cs typeface="ＭＳ Ｐゴシック" charset="0"/>
              </a:rPr>
              <a:t>In 2018 the Interpretations Committee discussed 22 topics, of which 16 were addressed by the Committee leading to 14 Agenda Decisions with explanatory material and </a:t>
            </a:r>
            <a:r>
              <a:rPr lang="en-AU" sz="1200" kern="1200" dirty="0" err="1">
                <a:solidFill>
                  <a:schemeClr val="tx1"/>
                </a:solidFill>
                <a:effectLst/>
                <a:latin typeface="Arial" charset="0"/>
                <a:ea typeface="ＭＳ Ｐゴシック" charset="0"/>
                <a:cs typeface="ＭＳ Ｐゴシック" charset="0"/>
              </a:rPr>
              <a:t>and</a:t>
            </a:r>
            <a:r>
              <a:rPr lang="en-AU" sz="1200" kern="1200" dirty="0">
                <a:solidFill>
                  <a:schemeClr val="tx1"/>
                </a:solidFill>
                <a:effectLst/>
                <a:latin typeface="Arial" charset="0"/>
                <a:ea typeface="ＭＳ Ｐゴシック" charset="0"/>
                <a:cs typeface="ＭＳ Ｐゴシック" charset="0"/>
              </a:rPr>
              <a:t> two amendments or additions to IFRS Standards. </a:t>
            </a:r>
            <a:endParaRPr lang="en-GB" sz="1200" kern="1200" dirty="0">
              <a:solidFill>
                <a:schemeClr val="tx1"/>
              </a:solidFill>
              <a:effectLst/>
              <a:latin typeface="Arial" charset="0"/>
              <a:ea typeface="ＭＳ Ｐゴシック" charset="0"/>
              <a:cs typeface="ＭＳ Ｐゴシック"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6D4-E9EF-974B-9856-C59086808CCE}" type="slidenum">
              <a:rPr kumimoji="0" lang="en-US" sz="1200" b="0" i="0" u="none" strike="noStrike" kern="1200" cap="none" spc="0" normalizeH="0" baseline="0" noProof="0" smtClean="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Tree>
    <p:extLst>
      <p:ext uri="{BB962C8B-B14F-4D97-AF65-F5344CB8AC3E}">
        <p14:creationId xmlns:p14="http://schemas.microsoft.com/office/powerpoint/2010/main" val="1826629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178A2A-F2E5-F04A-A4B2-B7E2BB4BB4E6}" type="slidenum">
              <a:rPr kumimoji="0" lang="en-US" sz="10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a:ln>
                <a:noFill/>
              </a:ln>
              <a:solidFill>
                <a:srgbClr val="5F6062"/>
              </a:solidFill>
              <a:effectLst/>
              <a:uLnTx/>
              <a:uFillTx/>
              <a:latin typeface="Arial" charset="0"/>
              <a:sym typeface="Arial" charset="0"/>
            </a:endParaRPr>
          </a:p>
        </p:txBody>
      </p:sp>
      <p:sp>
        <p:nvSpPr>
          <p:cNvPr id="11266" name="Rectangle 2"/>
          <p:cNvSpPr>
            <a:spLocks noGrp="1" noRot="1" noChangeAspect="1" noChangeArrowheads="1" noTextEdit="1"/>
          </p:cNvSpPr>
          <p:nvPr>
            <p:ph type="sldImg"/>
          </p:nvPr>
        </p:nvSpPr>
        <p:spPr>
          <a:xfrm>
            <a:off x="754063" y="735013"/>
            <a:ext cx="5299075" cy="3668712"/>
          </a:xfrm>
          <a:ln/>
          <a:extLst>
            <a:ext uri="{FAA26D3D-D897-4be2-8F04-BA451C77F1D7}">
              <ma14:placeholderFlag xmlns:ma14="http://schemas.microsoft.com/office/mac/drawingml/2011/main" val="1"/>
            </a:ext>
          </a:extLst>
        </p:spPr>
      </p:sp>
      <p:sp>
        <p:nvSpPr>
          <p:cNvPr id="11267" name="Rectangle 3"/>
          <p:cNvSpPr>
            <a:spLocks noGrp="1"/>
          </p:cNvSpPr>
          <p:nvPr>
            <p:ph type="body" idx="1"/>
          </p:nvPr>
        </p:nvSpPr>
        <p:spPr/>
        <p:txBody>
          <a:bodyPr/>
          <a:lstStyle/>
          <a:p>
            <a:pPr marL="171450" indent="-171450" eaLnBrk="1" hangingPunct="1">
              <a:buFont typeface="Arial" panose="020B0604020202020204" pitchFamily="34" charset="0"/>
              <a:buChar char="•"/>
              <a:defRPr/>
            </a:pPr>
            <a:endParaRPr lang="en-US" dirty="0">
              <a:cs typeface="+mn-cs"/>
            </a:endParaRPr>
          </a:p>
        </p:txBody>
      </p:sp>
    </p:spTree>
    <p:extLst>
      <p:ext uri="{BB962C8B-B14F-4D97-AF65-F5344CB8AC3E}">
        <p14:creationId xmlns:p14="http://schemas.microsoft.com/office/powerpoint/2010/main" val="2075567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 IFRS adoption was motivated by plans to develop single capital market –RJ Chambers, Zeff.</a:t>
            </a:r>
          </a:p>
        </p:txBody>
      </p:sp>
      <p:sp>
        <p:nvSpPr>
          <p:cNvPr id="4" name="Slide Number Placeholder 3"/>
          <p:cNvSpPr>
            <a:spLocks noGrp="1"/>
          </p:cNvSpPr>
          <p:nvPr>
            <p:ph type="sldNum" sz="quarter" idx="5"/>
          </p:nvPr>
        </p:nvSpPr>
        <p:spPr/>
        <p:txBody>
          <a:bodyPr/>
          <a:lstStyle/>
          <a:p>
            <a:pPr>
              <a:defRPr/>
            </a:pPr>
            <a:fld id="{2DDF86D4-E9EF-974B-9856-C59086808CCE}" type="slidenum">
              <a:rPr lang="en-US" smtClean="0"/>
              <a:pPr>
                <a:defRPr/>
              </a:pPr>
              <a:t>19</a:t>
            </a:fld>
            <a:endParaRPr lang="en-US"/>
          </a:p>
        </p:txBody>
      </p:sp>
    </p:spTree>
    <p:extLst>
      <p:ext uri="{BB962C8B-B14F-4D97-AF65-F5344CB8AC3E}">
        <p14:creationId xmlns:p14="http://schemas.microsoft.com/office/powerpoint/2010/main" val="395351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 Id="rId3" Type="http://schemas.openxmlformats.org/officeDocument/2006/relationships/image" Target="../media/image8.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 Id="rId3" Type="http://schemas.openxmlformats.org/officeDocument/2006/relationships/image" Target="../media/image8.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 Id="rId3" Type="http://schemas.openxmlformats.org/officeDocument/2006/relationships/image" Target="../media/image8.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eg"/><Relationship Id="rId3" Type="http://schemas.openxmlformats.org/officeDocument/2006/relationships/image" Target="../media/image8.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eg"/><Relationship Id="rId3" Type="http://schemas.openxmlformats.org/officeDocument/2006/relationships/image" Target="../media/image8.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Master" Target="../slideMasters/slideMaster6.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2"/>
            <a:ext cx="7337425" cy="908721"/>
          </a:xfrm>
          <a:prstGeom prst="rect">
            <a:avLst/>
          </a:prstGeom>
        </p:spPr>
        <p:txBody>
          <a:bodyPr/>
          <a:lstStyle/>
          <a:p>
            <a:r>
              <a:rPr lang="en-US" dirty="0"/>
              <a:t/>
            </a:r>
            <a:br>
              <a:rPr lang="en-US" dirty="0"/>
            </a:br>
            <a:r>
              <a:rPr lang="en-US" dirty="0"/>
              <a:t>Click to edit Master title style</a:t>
            </a:r>
          </a:p>
        </p:txBody>
      </p:sp>
      <p:sp>
        <p:nvSpPr>
          <p:cNvPr id="3" name="Content Placeholder 2"/>
          <p:cNvSpPr>
            <a:spLocks noGrp="1"/>
          </p:cNvSpPr>
          <p:nvPr>
            <p:ph idx="1"/>
          </p:nvPr>
        </p:nvSpPr>
        <p:spPr>
          <a:xfrm>
            <a:off x="495300" y="1600201"/>
            <a:ext cx="8915400" cy="406104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p:cNvSpPr>
            <a:spLocks noGrp="1"/>
          </p:cNvSpPr>
          <p:nvPr>
            <p:ph type="sldNum" sz="quarter" idx="4"/>
          </p:nvPr>
        </p:nvSpPr>
        <p:spPr>
          <a:xfrm>
            <a:off x="6825208" y="615605"/>
            <a:ext cx="2311400" cy="365125"/>
          </a:xfrm>
          <a:prstGeom prst="rect">
            <a:avLst/>
          </a:prstGeom>
        </p:spPr>
        <p:txBody>
          <a:bodyPr vert="horz" lIns="91440" tIns="45720" rIns="91440" bIns="45720" rtlCol="0" anchor="ctr"/>
          <a:lstStyle>
            <a:lvl1pPr algn="r">
              <a:defRPr sz="1800">
                <a:solidFill>
                  <a:schemeClr val="bg1"/>
                </a:solidFill>
              </a:defRPr>
            </a:lvl1pPr>
          </a:lstStyle>
          <a:p>
            <a:fld id="{0E157E24-94FB-5547-89B9-DD231CECEEFB}" type="slidenum">
              <a:rPr lang="en-US" smtClean="0"/>
              <a:pPr/>
              <a:t>‹#›</a:t>
            </a:fld>
            <a:endParaRPr lang="en-US" dirty="0"/>
          </a:p>
        </p:txBody>
      </p:sp>
    </p:spTree>
    <p:extLst>
      <p:ext uri="{BB962C8B-B14F-4D97-AF65-F5344CB8AC3E}">
        <p14:creationId xmlns:p14="http://schemas.microsoft.com/office/powerpoint/2010/main" val="14469301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55650" y="2"/>
            <a:ext cx="7337425" cy="9747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987354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40236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pic>
        <p:nvPicPr>
          <p:cNvPr id="4"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565" r="4963"/>
          <a:stretch/>
        </p:blipFill>
        <p:spPr bwMode="auto">
          <a:xfrm rot="10800000">
            <a:off x="560512" y="1268760"/>
            <a:ext cx="8856984" cy="461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560512" y="0"/>
            <a:ext cx="7992888" cy="979200"/>
          </a:xfrm>
          <a:prstGeom prst="rect">
            <a:avLst/>
          </a:prstGeom>
          <a:noFill/>
        </p:spPr>
        <p:txBody>
          <a:bodyPr wrap="square" lIns="0" tIns="0" rIns="0" bIns="0" rtlCol="0" anchor="b" anchorCtr="0">
            <a:noAutofit/>
          </a:bodyPr>
          <a:lstStyle/>
          <a:p>
            <a:r>
              <a:rPr lang="en-GB" sz="3200" b="1" dirty="0">
                <a:solidFill>
                  <a:schemeClr val="tx1"/>
                </a:solidFill>
              </a:rPr>
              <a:t>Get involved</a:t>
            </a:r>
          </a:p>
        </p:txBody>
      </p:sp>
      <p:sp>
        <p:nvSpPr>
          <p:cNvPr id="16" name="Rectangle 15"/>
          <p:cNvSpPr/>
          <p:nvPr userDrawn="1"/>
        </p:nvSpPr>
        <p:spPr bwMode="auto">
          <a:xfrm>
            <a:off x="859503" y="1854750"/>
            <a:ext cx="8269961" cy="3443828"/>
          </a:xfrm>
          <a:prstGeom prst="rect">
            <a:avLst/>
          </a:prstGeom>
          <a:solidFill>
            <a:schemeClr val="bg1">
              <a:alpha val="3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37642" t="8166" r="34008" b="48927"/>
          <a:stretch/>
        </p:blipFill>
        <p:spPr>
          <a:xfrm>
            <a:off x="2570134" y="2078387"/>
            <a:ext cx="582532" cy="597469"/>
          </a:xfrm>
          <a:prstGeom prst="rect">
            <a:avLst/>
          </a:prstGeom>
        </p:spPr>
      </p:pic>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val="0"/>
              </a:ext>
            </a:extLst>
          </a:blip>
          <a:srcRect l="7839" t="8166" r="62358" b="50000"/>
          <a:stretch/>
        </p:blipFill>
        <p:spPr>
          <a:xfrm>
            <a:off x="2531415" y="4500022"/>
            <a:ext cx="612405" cy="582532"/>
          </a:xfrm>
          <a:prstGeom prst="rect">
            <a:avLst/>
          </a:prstGeom>
        </p:spPr>
      </p:pic>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l="8567" t="51072" r="63083" b="7094"/>
          <a:stretch/>
        </p:blipFill>
        <p:spPr>
          <a:xfrm>
            <a:off x="2558963" y="2909378"/>
            <a:ext cx="582532" cy="582532"/>
          </a:xfrm>
          <a:prstGeom prst="rect">
            <a:avLst/>
          </a:prstGeom>
        </p:spPr>
      </p:pic>
      <p:pic>
        <p:nvPicPr>
          <p:cNvPr id="20" name="Picture 19"/>
          <p:cNvPicPr>
            <a:picLocks noChangeAspect="1"/>
          </p:cNvPicPr>
          <p:nvPr userDrawn="1"/>
        </p:nvPicPr>
        <p:blipFill rotWithShape="1">
          <a:blip r:embed="rId6" cstate="print">
            <a:extLst>
              <a:ext uri="{28A0092B-C50C-407E-A947-70E740481C1C}">
                <a14:useLocalDpi xmlns:a14="http://schemas.microsoft.com/office/drawing/2010/main" val="0"/>
              </a:ext>
            </a:extLst>
          </a:blip>
          <a:srcRect l="66719" t="51072" r="4932" b="7093"/>
          <a:stretch/>
        </p:blipFill>
        <p:spPr>
          <a:xfrm>
            <a:off x="2558963" y="3707934"/>
            <a:ext cx="582532" cy="582532"/>
          </a:xfrm>
          <a:prstGeom prst="rect">
            <a:avLst/>
          </a:prstGeom>
        </p:spPr>
      </p:pic>
      <p:sp>
        <p:nvSpPr>
          <p:cNvPr id="21" name="TextBox 20"/>
          <p:cNvSpPr txBox="1"/>
          <p:nvPr userDrawn="1"/>
        </p:nvSpPr>
        <p:spPr>
          <a:xfrm>
            <a:off x="3355876" y="2146288"/>
            <a:ext cx="2956148" cy="461665"/>
          </a:xfrm>
          <a:prstGeom prst="rect">
            <a:avLst/>
          </a:prstGeom>
          <a:noFill/>
        </p:spPr>
        <p:txBody>
          <a:bodyPr wrap="square" rtlCol="0">
            <a:spAutoFit/>
          </a:bodyPr>
          <a:lstStyle/>
          <a:p>
            <a:r>
              <a:rPr lang="en-GB" sz="2400" dirty="0">
                <a:solidFill>
                  <a:schemeClr val="bg1"/>
                </a:solidFill>
              </a:rPr>
              <a:t>@IFRSFoundation</a:t>
            </a:r>
          </a:p>
        </p:txBody>
      </p:sp>
      <p:sp>
        <p:nvSpPr>
          <p:cNvPr id="22" name="TextBox 21"/>
          <p:cNvSpPr txBox="1"/>
          <p:nvPr userDrawn="1"/>
        </p:nvSpPr>
        <p:spPr>
          <a:xfrm>
            <a:off x="3355876" y="2785399"/>
            <a:ext cx="6916588" cy="830997"/>
          </a:xfrm>
          <a:prstGeom prst="rect">
            <a:avLst/>
          </a:prstGeom>
          <a:noFill/>
        </p:spPr>
        <p:txBody>
          <a:bodyPr wrap="square" rtlCol="0">
            <a:spAutoFit/>
          </a:bodyPr>
          <a:lstStyle/>
          <a:p>
            <a:r>
              <a:rPr lang="en-GB" sz="2400" dirty="0">
                <a:solidFill>
                  <a:schemeClr val="bg1"/>
                </a:solidFill>
              </a:rPr>
              <a:t>IFRS Foundation</a:t>
            </a:r>
          </a:p>
          <a:p>
            <a:r>
              <a:rPr lang="en-GB" sz="2400" dirty="0">
                <a:solidFill>
                  <a:schemeClr val="bg1"/>
                </a:solidFill>
              </a:rPr>
              <a:t>International</a:t>
            </a:r>
            <a:r>
              <a:rPr lang="en-GB" sz="2400" baseline="0" dirty="0">
                <a:solidFill>
                  <a:schemeClr val="bg1"/>
                </a:solidFill>
              </a:rPr>
              <a:t> Accounting Standards Board</a:t>
            </a:r>
            <a:endParaRPr lang="en-GB" sz="2400" dirty="0">
              <a:solidFill>
                <a:schemeClr val="bg1"/>
              </a:solidFill>
            </a:endParaRPr>
          </a:p>
        </p:txBody>
      </p:sp>
      <p:sp>
        <p:nvSpPr>
          <p:cNvPr id="23" name="TextBox 22"/>
          <p:cNvSpPr txBox="1"/>
          <p:nvPr userDrawn="1"/>
        </p:nvSpPr>
        <p:spPr>
          <a:xfrm>
            <a:off x="3355876" y="3774031"/>
            <a:ext cx="2592288" cy="461665"/>
          </a:xfrm>
          <a:prstGeom prst="rect">
            <a:avLst/>
          </a:prstGeom>
          <a:noFill/>
        </p:spPr>
        <p:txBody>
          <a:bodyPr wrap="square" rtlCol="0">
            <a:spAutoFit/>
          </a:bodyPr>
          <a:lstStyle/>
          <a:p>
            <a:r>
              <a:rPr lang="en-GB" sz="2400" dirty="0">
                <a:solidFill>
                  <a:schemeClr val="bg1"/>
                </a:solidFill>
              </a:rPr>
              <a:t>IFRS Foundation</a:t>
            </a:r>
          </a:p>
        </p:txBody>
      </p:sp>
      <p:sp>
        <p:nvSpPr>
          <p:cNvPr id="24" name="TextBox 23"/>
          <p:cNvSpPr txBox="1"/>
          <p:nvPr userDrawn="1"/>
        </p:nvSpPr>
        <p:spPr>
          <a:xfrm>
            <a:off x="3355876" y="4560455"/>
            <a:ext cx="2592288" cy="461665"/>
          </a:xfrm>
          <a:prstGeom prst="rect">
            <a:avLst/>
          </a:prstGeom>
          <a:noFill/>
        </p:spPr>
        <p:txBody>
          <a:bodyPr wrap="square" rtlCol="0">
            <a:spAutoFit/>
          </a:bodyPr>
          <a:lstStyle/>
          <a:p>
            <a:r>
              <a:rPr lang="en-GB" sz="2400" dirty="0">
                <a:solidFill>
                  <a:schemeClr val="bg1"/>
                </a:solidFill>
              </a:rPr>
              <a:t>IFRS Foundation</a:t>
            </a:r>
          </a:p>
        </p:txBody>
      </p:sp>
      <p:sp>
        <p:nvSpPr>
          <p:cNvPr id="25" name="TextBox 24"/>
          <p:cNvSpPr txBox="1"/>
          <p:nvPr userDrawn="1"/>
        </p:nvSpPr>
        <p:spPr>
          <a:xfrm>
            <a:off x="859503" y="5382100"/>
            <a:ext cx="5995640" cy="461665"/>
          </a:xfrm>
          <a:prstGeom prst="rect">
            <a:avLst/>
          </a:prstGeom>
          <a:noFill/>
        </p:spPr>
        <p:txBody>
          <a:bodyPr wrap="square" rtlCol="0">
            <a:spAutoFit/>
          </a:bodyPr>
          <a:lstStyle/>
          <a:p>
            <a:r>
              <a:rPr lang="en-GB" sz="2400" dirty="0">
                <a:solidFill>
                  <a:schemeClr val="bg1"/>
                </a:solidFill>
              </a:rPr>
              <a:t>Join our team:</a:t>
            </a:r>
            <a:r>
              <a:rPr lang="en-GB" sz="2400" baseline="0" dirty="0">
                <a:solidFill>
                  <a:schemeClr val="bg1"/>
                </a:solidFill>
              </a:rPr>
              <a:t> </a:t>
            </a:r>
            <a:r>
              <a:rPr lang="en-GB" sz="2400" dirty="0">
                <a:solidFill>
                  <a:schemeClr val="bg1"/>
                </a:solidFill>
              </a:rPr>
              <a:t>go.ifrs.org/careers</a:t>
            </a:r>
          </a:p>
        </p:txBody>
      </p:sp>
      <p:sp>
        <p:nvSpPr>
          <p:cNvPr id="26" name="Rectangle 25"/>
          <p:cNvSpPr/>
          <p:nvPr userDrawn="1"/>
        </p:nvSpPr>
        <p:spPr>
          <a:xfrm>
            <a:off x="859503" y="1340768"/>
            <a:ext cx="3931525" cy="461665"/>
          </a:xfrm>
          <a:prstGeom prst="rect">
            <a:avLst/>
          </a:prstGeom>
        </p:spPr>
        <p:txBody>
          <a:bodyPr wrap="none">
            <a:spAutoFit/>
          </a:bodyPr>
          <a:lstStyle/>
          <a:p>
            <a:r>
              <a:rPr lang="en-GB" sz="2400" dirty="0">
                <a:solidFill>
                  <a:schemeClr val="bg1"/>
                </a:solidFill>
              </a:rPr>
              <a:t>Find out more: www.ifrs.org</a:t>
            </a:r>
            <a:endParaRPr lang="en-GB" sz="2400" dirty="0"/>
          </a:p>
        </p:txBody>
      </p:sp>
      <p:sp>
        <p:nvSpPr>
          <p:cNvPr id="27" name="Rectangle 26"/>
          <p:cNvSpPr/>
          <p:nvPr userDrawn="1"/>
        </p:nvSpPr>
        <p:spPr>
          <a:xfrm>
            <a:off x="859503" y="2146288"/>
            <a:ext cx="1571264" cy="461665"/>
          </a:xfrm>
          <a:prstGeom prst="rect">
            <a:avLst/>
          </a:prstGeom>
        </p:spPr>
        <p:txBody>
          <a:bodyPr wrap="none">
            <a:spAutoFit/>
          </a:bodyPr>
          <a:lstStyle/>
          <a:p>
            <a:r>
              <a:rPr lang="en-GB" sz="2400" dirty="0">
                <a:solidFill>
                  <a:schemeClr val="bg1"/>
                </a:solidFill>
              </a:rPr>
              <a:t>Follow us:</a:t>
            </a:r>
            <a:endParaRPr lang="en-GB" sz="2400" dirty="0"/>
          </a:p>
        </p:txBody>
      </p:sp>
      <p:sp>
        <p:nvSpPr>
          <p:cNvPr id="28" name="Slide Number Placeholder 1"/>
          <p:cNvSpPr txBox="1">
            <a:spLocks/>
          </p:cNvSpPr>
          <p:nvPr userDrawn="1"/>
        </p:nvSpPr>
        <p:spPr>
          <a:xfrm>
            <a:off x="8625408" y="646733"/>
            <a:ext cx="79208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algn="ctr"/>
            <a:fld id="{0E157E24-94FB-5547-89B9-DD231CECEEFB}" type="slidenum">
              <a:rPr lang="en-US" smtClean="0"/>
              <a:pPr algn="ctr"/>
              <a:t>‹#›</a:t>
            </a:fld>
            <a:endParaRPr lang="en-US" dirty="0"/>
          </a:p>
        </p:txBody>
      </p:sp>
    </p:spTree>
    <p:extLst>
      <p:ext uri="{BB962C8B-B14F-4D97-AF65-F5344CB8AC3E}">
        <p14:creationId xmlns:p14="http://schemas.microsoft.com/office/powerpoint/2010/main" val="938371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512" y="31859"/>
            <a:ext cx="7920880" cy="980728"/>
          </a:xfrm>
        </p:spPr>
        <p:txBody>
          <a:bodyPr/>
          <a:lstStyle/>
          <a:p>
            <a:r>
              <a:rPr lang="en-US"/>
              <a:t>Click to edit Master title style</a:t>
            </a:r>
            <a:endParaRPr lang="en-GB"/>
          </a:p>
        </p:txBody>
      </p:sp>
      <p:sp>
        <p:nvSpPr>
          <p:cNvPr id="4" name="Slide Number Placeholder 1"/>
          <p:cNvSpPr txBox="1">
            <a:spLocks/>
          </p:cNvSpPr>
          <p:nvPr userDrawn="1"/>
        </p:nvSpPr>
        <p:spPr>
          <a:xfrm>
            <a:off x="8625408" y="646733"/>
            <a:ext cx="79208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algn="ctr"/>
            <a:fld id="{0E157E24-94FB-5547-89B9-DD231CECEEFB}" type="slidenum">
              <a:rPr lang="en-US" smtClean="0"/>
              <a:pPr algn="ctr"/>
              <a:t>‹#›</a:t>
            </a:fld>
            <a:endParaRPr lang="en-US" dirty="0"/>
          </a:p>
        </p:txBody>
      </p:sp>
    </p:spTree>
    <p:extLst>
      <p:ext uri="{BB962C8B-B14F-4D97-AF65-F5344CB8AC3E}">
        <p14:creationId xmlns:p14="http://schemas.microsoft.com/office/powerpoint/2010/main" val="3071569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 SignPo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9975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182563"/>
            <a:ext cx="7337425" cy="792162"/>
          </a:xfrm>
          <a:prstGeom prst="rect">
            <a:avLst/>
          </a:prstGeom>
        </p:spPr>
        <p:txBody>
          <a:bodyPr/>
          <a:lstStyle/>
          <a:p>
            <a:r>
              <a:rPr lang="en-US"/>
              <a:t>Click to edit Master title style</a:t>
            </a:r>
            <a:endParaRPr lang="en-GB" dirty="0"/>
          </a:p>
        </p:txBody>
      </p:sp>
      <p:sp>
        <p:nvSpPr>
          <p:cNvPr id="3" name="Content Placeholder 2"/>
          <p:cNvSpPr>
            <a:spLocks noGrp="1"/>
          </p:cNvSpPr>
          <p:nvPr>
            <p:ph idx="1"/>
          </p:nvPr>
        </p:nvSpPr>
        <p:spPr>
          <a:xfrm>
            <a:off x="758825" y="1438275"/>
            <a:ext cx="8497888" cy="4870450"/>
          </a:xfrm>
          <a:prstGeom prst="rect">
            <a:avLst/>
          </a:prstGeom>
        </p:spPr>
        <p:txBody>
          <a:bodyPr/>
          <a:lstStyle>
            <a:lvl1pPr>
              <a:lnSpc>
                <a:spcPct val="100000"/>
              </a:lnSpc>
              <a:defRPr/>
            </a:lvl1pPr>
            <a:lvl2pPr>
              <a:spcBef>
                <a:spcPts val="36"/>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xfrm>
            <a:off x="758825" y="6462713"/>
            <a:ext cx="6118225" cy="190500"/>
          </a:xfrm>
          <a:prstGeom prst="rect">
            <a:avLst/>
          </a:prstGeom>
          <a:ln/>
        </p:spPr>
        <p:txBody>
          <a:bodyPr/>
          <a:lstStyle>
            <a:lvl1pPr>
              <a:defRPr/>
            </a:lvl1pPr>
          </a:lstStyle>
          <a:p>
            <a:pPr>
              <a:defRPr/>
            </a:pPr>
            <a:endParaRPr lang="en-GB" dirty="0">
              <a:solidFill>
                <a:srgbClr val="5F6062"/>
              </a:solidFill>
            </a:endParaRPr>
          </a:p>
        </p:txBody>
      </p:sp>
      <p:sp>
        <p:nvSpPr>
          <p:cNvPr id="5" name="Rectangle 6"/>
          <p:cNvSpPr>
            <a:spLocks noGrp="1" noChangeArrowheads="1"/>
          </p:cNvSpPr>
          <p:nvPr>
            <p:ph type="sldNum" sz="quarter" idx="11"/>
          </p:nvPr>
        </p:nvSpPr>
        <p:spPr>
          <a:xfrm>
            <a:off x="8553451" y="711200"/>
            <a:ext cx="684213" cy="196850"/>
          </a:xfrm>
          <a:prstGeom prst="rect">
            <a:avLst/>
          </a:prstGeom>
          <a:ln/>
        </p:spPr>
        <p:txBody>
          <a:bodyPr/>
          <a:lstStyle>
            <a:lvl1pPr>
              <a:defRPr/>
            </a:lvl1pPr>
          </a:lstStyle>
          <a:p>
            <a:fld id="{5460A3FB-9367-40CD-AEB5-97AD27462D7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9213392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ingle Col Text - Subheading">
    <p:spTree>
      <p:nvGrpSpPr>
        <p:cNvPr id="1" name=""/>
        <p:cNvGrpSpPr/>
        <p:nvPr/>
      </p:nvGrpSpPr>
      <p:grpSpPr>
        <a:xfrm>
          <a:off x="0" y="0"/>
          <a:ext cx="0" cy="0"/>
          <a:chOff x="0" y="0"/>
          <a:chExt cx="0" cy="0"/>
        </a:xfrm>
      </p:grpSpPr>
      <p:sp>
        <p:nvSpPr>
          <p:cNvPr id="2" name="Title 1"/>
          <p:cNvSpPr>
            <a:spLocks noGrp="1"/>
          </p:cNvSpPr>
          <p:nvPr>
            <p:ph type="title"/>
          </p:nvPr>
        </p:nvSpPr>
        <p:spPr>
          <a:xfrm>
            <a:off x="755650" y="182563"/>
            <a:ext cx="7337425" cy="792162"/>
          </a:xfrm>
          <a:prstGeom prst="rect">
            <a:avLst/>
          </a:prstGeom>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a:xfrm>
            <a:off x="758825" y="1438275"/>
            <a:ext cx="8497888" cy="4870450"/>
          </a:xfrm>
          <a:prstGeom prst="rect">
            <a:avLst/>
          </a:prstGeom>
        </p:spPr>
        <p:txBody>
          <a:bodyPr/>
          <a:lstStyle>
            <a:lvl1pPr marL="0" indent="0">
              <a:lnSpc>
                <a:spcPct val="100000"/>
              </a:lnSpc>
              <a:buNone/>
              <a:defRPr b="1">
                <a:solidFill>
                  <a:schemeClr val="bg2"/>
                </a:solidFill>
              </a:defRPr>
            </a:lvl1pPr>
            <a:lvl2pPr marL="266700" indent="-266700">
              <a:lnSpc>
                <a:spcPct val="100000"/>
              </a:lnSpc>
              <a:spcBef>
                <a:spcPts val="936"/>
              </a:spcBef>
              <a:buClr>
                <a:schemeClr val="bg2"/>
              </a:buClr>
              <a:buFont typeface="Arial" pitchFamily="34" charset="0"/>
              <a:buChar char="•"/>
              <a:defRPr sz="2600"/>
            </a:lvl2pPr>
            <a:lvl3pPr marL="619125" indent="-266700">
              <a:defRPr sz="2400"/>
            </a:lvl3pPr>
            <a:lvl4pPr marL="990600" indent="-266700">
              <a:defRPr/>
            </a:lvl4pPr>
            <a:lvl5pPr marL="1352550" indent="-2667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xfrm>
            <a:off x="758825" y="6462713"/>
            <a:ext cx="6118225" cy="190500"/>
          </a:xfrm>
          <a:prstGeom prst="rect">
            <a:avLst/>
          </a:prstGeom>
          <a:ln/>
        </p:spPr>
        <p:txBody>
          <a:bodyPr/>
          <a:lstStyle>
            <a:lvl1pPr>
              <a:defRPr/>
            </a:lvl1pPr>
          </a:lstStyle>
          <a:p>
            <a:pPr>
              <a:defRPr/>
            </a:pPr>
            <a:endParaRPr lang="en-GB">
              <a:solidFill>
                <a:srgbClr val="5F6062"/>
              </a:solidFill>
            </a:endParaRPr>
          </a:p>
        </p:txBody>
      </p:sp>
      <p:sp>
        <p:nvSpPr>
          <p:cNvPr id="5" name="Rectangle 6"/>
          <p:cNvSpPr>
            <a:spLocks noGrp="1" noChangeArrowheads="1"/>
          </p:cNvSpPr>
          <p:nvPr>
            <p:ph type="sldNum" sz="quarter" idx="11"/>
          </p:nvPr>
        </p:nvSpPr>
        <p:spPr>
          <a:xfrm>
            <a:off x="8553451" y="711200"/>
            <a:ext cx="684213" cy="196850"/>
          </a:xfrm>
          <a:prstGeom prst="rect">
            <a:avLst/>
          </a:prstGeom>
          <a:ln/>
        </p:spPr>
        <p:txBody>
          <a:bodyPr/>
          <a:lstStyle>
            <a:lvl1pPr>
              <a:defRPr/>
            </a:lvl1pPr>
          </a:lstStyle>
          <a:p>
            <a:fld id="{B1C1AA67-B064-49E0-9F8F-E9C7F46DBB8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79600431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ullet Emphasis">
    <p:spTree>
      <p:nvGrpSpPr>
        <p:cNvPr id="1" name=""/>
        <p:cNvGrpSpPr/>
        <p:nvPr/>
      </p:nvGrpSpPr>
      <p:grpSpPr>
        <a:xfrm>
          <a:off x="0" y="0"/>
          <a:ext cx="0" cy="0"/>
          <a:chOff x="0" y="0"/>
          <a:chExt cx="0" cy="0"/>
        </a:xfrm>
      </p:grpSpPr>
      <p:sp>
        <p:nvSpPr>
          <p:cNvPr id="2" name="Title 1"/>
          <p:cNvSpPr>
            <a:spLocks noGrp="1"/>
          </p:cNvSpPr>
          <p:nvPr>
            <p:ph type="title"/>
          </p:nvPr>
        </p:nvSpPr>
        <p:spPr>
          <a:xfrm>
            <a:off x="755650" y="182563"/>
            <a:ext cx="7337425" cy="792162"/>
          </a:xfrm>
          <a:prstGeom prst="rect">
            <a:avLst/>
          </a:prstGeom>
        </p:spPr>
        <p:txBody>
          <a:bodyPr/>
          <a:lstStyle/>
          <a:p>
            <a:r>
              <a:rPr lang="en-US"/>
              <a:t>Click to edit Master title style</a:t>
            </a:r>
            <a:endParaRPr lang="en-GB" dirty="0"/>
          </a:p>
        </p:txBody>
      </p:sp>
      <p:sp>
        <p:nvSpPr>
          <p:cNvPr id="3" name="Content Placeholder 2"/>
          <p:cNvSpPr>
            <a:spLocks noGrp="1"/>
          </p:cNvSpPr>
          <p:nvPr>
            <p:ph idx="1"/>
          </p:nvPr>
        </p:nvSpPr>
        <p:spPr>
          <a:xfrm>
            <a:off x="758825" y="1438275"/>
            <a:ext cx="8497888" cy="4870450"/>
          </a:xfrm>
          <a:prstGeom prst="rect">
            <a:avLst/>
          </a:prstGeom>
        </p:spPr>
        <p:txBody>
          <a:bodyPr/>
          <a:lstStyle>
            <a:lvl1pPr marL="361950" indent="-361950">
              <a:lnSpc>
                <a:spcPct val="100000"/>
              </a:lnSpc>
              <a:buFont typeface="Wingdings" pitchFamily="2" charset="2"/>
              <a:buChar char="ü"/>
              <a:defRPr/>
            </a:lvl1pPr>
            <a:lvl2pPr marL="895350" indent="-361950">
              <a:spcBef>
                <a:spcPts val="936"/>
              </a:spcBef>
              <a:buClr>
                <a:schemeClr val="bg2"/>
              </a:buClr>
              <a:buFont typeface="Wingdings" pitchFamily="2" charset="2"/>
              <a:buChar char=""/>
              <a:defRPr sz="2400"/>
            </a:lvl2pPr>
            <a:lvl3pPr marL="1352550" indent="-266700">
              <a:defRPr sz="2200"/>
            </a:lvl3pPr>
            <a:lvl4pPr marL="1352550" indent="-266700">
              <a:tabLst/>
              <a:defRPr sz="2200"/>
            </a:lvl4pPr>
            <a:lvl5pPr marL="1352550" indent="-266700">
              <a:tabLs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xfrm>
            <a:off x="758825" y="6462713"/>
            <a:ext cx="6118225" cy="190500"/>
          </a:xfrm>
          <a:prstGeom prst="rect">
            <a:avLst/>
          </a:prstGeom>
          <a:ln/>
        </p:spPr>
        <p:txBody>
          <a:bodyPr/>
          <a:lstStyle>
            <a:lvl1pPr>
              <a:defRPr/>
            </a:lvl1pPr>
          </a:lstStyle>
          <a:p>
            <a:pPr>
              <a:defRPr/>
            </a:pPr>
            <a:endParaRPr lang="en-GB">
              <a:solidFill>
                <a:srgbClr val="5F6062"/>
              </a:solidFill>
            </a:endParaRPr>
          </a:p>
        </p:txBody>
      </p:sp>
      <p:sp>
        <p:nvSpPr>
          <p:cNvPr id="5" name="Rectangle 6"/>
          <p:cNvSpPr>
            <a:spLocks noGrp="1" noChangeArrowheads="1"/>
          </p:cNvSpPr>
          <p:nvPr>
            <p:ph type="sldNum" sz="quarter" idx="11"/>
          </p:nvPr>
        </p:nvSpPr>
        <p:spPr>
          <a:xfrm>
            <a:off x="8553451" y="711200"/>
            <a:ext cx="684213" cy="196850"/>
          </a:xfrm>
          <a:prstGeom prst="rect">
            <a:avLst/>
          </a:prstGeom>
          <a:ln/>
        </p:spPr>
        <p:txBody>
          <a:bodyPr/>
          <a:lstStyle>
            <a:lvl1pPr>
              <a:defRPr/>
            </a:lvl1pPr>
          </a:lstStyle>
          <a:p>
            <a:fld id="{55D6D089-7E91-4AB4-AC1A-CC664F5F1D0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41479986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4" name="Rectangle 13"/>
          <p:cNvSpPr>
            <a:spLocks noChangeArrowheads="1"/>
          </p:cNvSpPr>
          <p:nvPr/>
        </p:nvSpPr>
        <p:spPr bwMode="gray">
          <a:xfrm>
            <a:off x="8537575" y="0"/>
            <a:ext cx="719138"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ea typeface="ＭＳ Ｐゴシック" charset="-128"/>
              <a:cs typeface="+mn-cs"/>
            </a:endParaRPr>
          </a:p>
        </p:txBody>
      </p:sp>
      <p:sp>
        <p:nvSpPr>
          <p:cNvPr id="5" name="Line 12"/>
          <p:cNvSpPr>
            <a:spLocks noChangeShapeType="1"/>
          </p:cNvSpPr>
          <p:nvPr/>
        </p:nvSpPr>
        <p:spPr bwMode="gray">
          <a:xfrm>
            <a:off x="358775" y="1042988"/>
            <a:ext cx="9180513"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GB" sz="2400">
              <a:ea typeface="ＭＳ Ｐゴシック" charset="-128"/>
              <a:cs typeface="+mn-cs"/>
            </a:endParaRPr>
          </a:p>
        </p:txBody>
      </p:sp>
      <p:pic>
        <p:nvPicPr>
          <p:cNvPr id="6" name="Picture 11" descr="11275 PPT divider_150_rgb_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6" y="0"/>
            <a:ext cx="9182100"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gray">
          <a:xfrm>
            <a:off x="738188" y="952502"/>
            <a:ext cx="6426200"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600">
                <a:solidFill>
                  <a:srgbClr val="FFFFFF"/>
                </a:solidFill>
                <a:ea typeface="ＭＳ Ｐゴシック" charset="-128"/>
                <a:cs typeface="+mn-cs"/>
              </a:rPr>
              <a:t>International Financial Reporting Standards</a:t>
            </a:r>
          </a:p>
        </p:txBody>
      </p:sp>
      <p:sp>
        <p:nvSpPr>
          <p:cNvPr id="8" name="Text Box 9"/>
          <p:cNvSpPr txBox="1">
            <a:spLocks noChangeArrowheads="1"/>
          </p:cNvSpPr>
          <p:nvPr/>
        </p:nvSpPr>
        <p:spPr bwMode="gray">
          <a:xfrm>
            <a:off x="758826" y="5883276"/>
            <a:ext cx="4049713" cy="307777"/>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000">
                <a:solidFill>
                  <a:srgbClr val="5F6062"/>
                </a:solidFill>
                <a:ea typeface="ＭＳ Ｐゴシック" charset="-128"/>
                <a:cs typeface="+mn-cs"/>
              </a:rPr>
              <a:t>The views expressed in this presentation are those of the presenter, </a:t>
            </a:r>
            <a:br>
              <a:rPr lang="en-GB" sz="1000">
                <a:solidFill>
                  <a:srgbClr val="5F6062"/>
                </a:solidFill>
                <a:ea typeface="ＭＳ Ｐゴシック" charset="-128"/>
                <a:cs typeface="+mn-cs"/>
              </a:rPr>
            </a:br>
            <a:r>
              <a:rPr lang="en-GB" sz="1000">
                <a:solidFill>
                  <a:srgbClr val="5F6062"/>
                </a:solidFill>
                <a:ea typeface="ＭＳ Ｐゴシック" charset="-128"/>
                <a:cs typeface="+mn-cs"/>
              </a:rPr>
              <a:t>not necessarily those of the IASB or IFRS Foundation</a:t>
            </a:r>
          </a:p>
        </p:txBody>
      </p:sp>
      <p:pic>
        <p:nvPicPr>
          <p:cNvPr id="9" name="Picture 13"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a:spLocks noGrp="1" noChangeArrowheads="1"/>
          </p:cNvSpPr>
          <p:nvPr>
            <p:ph type="ctrTitle"/>
          </p:nvPr>
        </p:nvSpPr>
        <p:spPr>
          <a:xfrm>
            <a:off x="3771901" y="1914525"/>
            <a:ext cx="5467350" cy="1951038"/>
          </a:xfrm>
          <a:prstGeom prst="rect">
            <a:avLst/>
          </a:prstGeom>
        </p:spPr>
        <p:txBody>
          <a:bodyPr/>
          <a:lstStyle>
            <a:lvl1pPr algn="r">
              <a:defRPr sz="3800" b="0">
                <a:solidFill>
                  <a:schemeClr val="bg1"/>
                </a:solidFill>
              </a:defRPr>
            </a:lvl1pPr>
          </a:lstStyle>
          <a:p>
            <a:pPr lvl="0"/>
            <a:r>
              <a:rPr lang="en-US" noProof="0"/>
              <a:t>Click to edit Master title style</a:t>
            </a:r>
            <a:endParaRPr lang="en-GB" noProof="0"/>
          </a:p>
        </p:txBody>
      </p:sp>
      <p:sp>
        <p:nvSpPr>
          <p:cNvPr id="14" name="Rectangle 3"/>
          <p:cNvSpPr>
            <a:spLocks noGrp="1" noChangeArrowheads="1"/>
          </p:cNvSpPr>
          <p:nvPr>
            <p:ph type="subTitle" idx="1"/>
          </p:nvPr>
        </p:nvSpPr>
        <p:spPr>
          <a:xfrm>
            <a:off x="3771901" y="3962400"/>
            <a:ext cx="5467350" cy="528638"/>
          </a:xfrm>
          <a:prstGeom prst="rect">
            <a:avLst/>
          </a:prstGeom>
        </p:spPr>
        <p:txBody>
          <a:bodyPr/>
          <a:lstStyle>
            <a:lvl1pPr marL="0" indent="0" algn="r">
              <a:lnSpc>
                <a:spcPct val="90000"/>
              </a:lnSpc>
              <a:buFontTx/>
              <a:buNone/>
              <a:defRPr sz="1500">
                <a:solidFill>
                  <a:schemeClr val="bg1"/>
                </a:solidFill>
              </a:defRPr>
            </a:lvl1pPr>
          </a:lstStyle>
          <a:p>
            <a:pPr lvl="0"/>
            <a:r>
              <a:rPr lang="en-US" noProof="0"/>
              <a:t>Click to edit Master subtitle style</a:t>
            </a:r>
            <a:endParaRPr lang="en-GB" noProof="0"/>
          </a:p>
        </p:txBody>
      </p:sp>
      <p:sp>
        <p:nvSpPr>
          <p:cNvPr id="10" name="Footer Placeholder 9"/>
          <p:cNvSpPr>
            <a:spLocks noGrp="1" noChangeArrowheads="1"/>
          </p:cNvSpPr>
          <p:nvPr>
            <p:ph type="ftr" sz="quarter" idx="10"/>
          </p:nvPr>
        </p:nvSpPr>
        <p:spPr>
          <a:xfrm>
            <a:off x="758825" y="6462715"/>
            <a:ext cx="6118225" cy="192087"/>
          </a:xfrm>
          <a:prstGeom prst="rect">
            <a:avLst/>
          </a:prstGeom>
        </p:spPr>
        <p:txBody>
          <a:bodyPr/>
          <a:lstStyle>
            <a:lvl1pPr>
              <a:defRPr sz="700"/>
            </a:lvl1pPr>
          </a:lstStyle>
          <a:p>
            <a:pPr>
              <a:defRPr/>
            </a:pPr>
            <a:endParaRPr lang="en-GB">
              <a:solidFill>
                <a:srgbClr val="5F6062"/>
              </a:solidFill>
            </a:endParaRPr>
          </a:p>
        </p:txBody>
      </p:sp>
      <p:sp>
        <p:nvSpPr>
          <p:cNvPr id="11" name="Rectangle 4"/>
          <p:cNvSpPr>
            <a:spLocks noGrp="1" noChangeArrowheads="1"/>
          </p:cNvSpPr>
          <p:nvPr>
            <p:ph type="dt" sz="half" idx="11"/>
          </p:nvPr>
        </p:nvSpPr>
        <p:spPr bwMode="gray">
          <a:xfrm>
            <a:off x="760413" y="371475"/>
            <a:ext cx="1289050"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ea typeface="+mn-ea"/>
                <a:cs typeface="+mn-cs"/>
              </a:defRPr>
            </a:lvl1pPr>
          </a:lstStyle>
          <a:p>
            <a:pPr>
              <a:defRPr/>
            </a:pPr>
            <a:endParaRPr lang="en-GB"/>
          </a:p>
        </p:txBody>
      </p:sp>
      <p:sp>
        <p:nvSpPr>
          <p:cNvPr id="12" name="Slide Number Placeholder 1"/>
          <p:cNvSpPr>
            <a:spLocks noGrp="1"/>
          </p:cNvSpPr>
          <p:nvPr>
            <p:ph type="sldNum" sz="quarter" idx="4"/>
          </p:nvPr>
        </p:nvSpPr>
        <p:spPr>
          <a:xfrm>
            <a:off x="6825208" y="615605"/>
            <a:ext cx="2311400" cy="365125"/>
          </a:xfrm>
          <a:prstGeom prst="rect">
            <a:avLst/>
          </a:prstGeom>
        </p:spPr>
        <p:txBody>
          <a:bodyPr vert="horz" lIns="91440" tIns="45720" rIns="91440" bIns="45720" rtlCol="0" anchor="ctr"/>
          <a:lstStyle>
            <a:lvl1pPr algn="r">
              <a:defRPr sz="1800">
                <a:solidFill>
                  <a:schemeClr val="bg1"/>
                </a:solidFill>
              </a:defRPr>
            </a:lvl1pPr>
          </a:lstStyle>
          <a:p>
            <a:fld id="{0E157E24-94FB-5547-89B9-DD231CECEEFB}" type="slidenum">
              <a:rPr lang="en-US" smtClean="0"/>
              <a:pPr/>
              <a:t>‹#›</a:t>
            </a:fld>
            <a:endParaRPr lang="en-US" dirty="0"/>
          </a:p>
        </p:txBody>
      </p:sp>
    </p:spTree>
    <p:extLst>
      <p:ext uri="{BB962C8B-B14F-4D97-AF65-F5344CB8AC3E}">
        <p14:creationId xmlns:p14="http://schemas.microsoft.com/office/powerpoint/2010/main" val="2531829242"/>
      </p:ext>
    </p:extLst>
  </p:cSld>
  <p:clrMapOvr>
    <a:overrideClrMapping bg1="lt1" tx1="dk1" bg2="lt2" tx2="dk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6537" y="1340768"/>
            <a:ext cx="4095502" cy="639762"/>
          </a:xfrm>
          <a:prstGeom prst="rect">
            <a:avLst/>
          </a:prstGeom>
        </p:spPr>
        <p:txBody>
          <a:bodyPr anchor="b"/>
          <a:lstStyle>
            <a:lvl1pPr marL="0" indent="0">
              <a:buNone/>
              <a:defRPr sz="2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6537" y="2132856"/>
            <a:ext cx="4095502" cy="3951288"/>
          </a:xfrm>
          <a:prstGeom prst="rect">
            <a:avLst/>
          </a:prstGeo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032376" y="1340768"/>
            <a:ext cx="4241105" cy="639762"/>
          </a:xfrm>
          <a:prstGeom prst="rect">
            <a:avLst/>
          </a:prstGeom>
        </p:spPr>
        <p:txBody>
          <a:bodyPr anchor="b"/>
          <a:lstStyle>
            <a:lvl1pPr marL="0" indent="0">
              <a:buNone/>
              <a:defRPr lang="en-US" sz="2600" b="1"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6" y="2132856"/>
            <a:ext cx="4241105" cy="3951288"/>
          </a:xfrm>
          <a:prstGeom prst="rect">
            <a:avLst/>
          </a:prstGeo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755650" y="182563"/>
            <a:ext cx="7337425" cy="792162"/>
          </a:xfrm>
          <a:prstGeom prst="rect">
            <a:avLst/>
          </a:prstGeom>
        </p:spPr>
        <p:txBody>
          <a:bodyPr/>
          <a:lstStyle/>
          <a:p>
            <a:r>
              <a:rPr lang="en-US"/>
              <a:t>Click to edit Master title style</a:t>
            </a:r>
            <a:endParaRPr lang="en-GB" dirty="0"/>
          </a:p>
        </p:txBody>
      </p:sp>
      <p:sp>
        <p:nvSpPr>
          <p:cNvPr id="7" name="Rectangle 5"/>
          <p:cNvSpPr>
            <a:spLocks noGrp="1" noChangeArrowheads="1"/>
          </p:cNvSpPr>
          <p:nvPr>
            <p:ph type="ftr" sz="quarter" idx="10"/>
          </p:nvPr>
        </p:nvSpPr>
        <p:spPr>
          <a:xfrm>
            <a:off x="758825" y="6462713"/>
            <a:ext cx="6118225" cy="190500"/>
          </a:xfrm>
          <a:prstGeom prst="rect">
            <a:avLst/>
          </a:prstGeom>
          <a:ln/>
        </p:spPr>
        <p:txBody>
          <a:bodyPr/>
          <a:lstStyle>
            <a:lvl1pPr>
              <a:defRPr/>
            </a:lvl1pPr>
          </a:lstStyle>
          <a:p>
            <a:pPr>
              <a:defRPr/>
            </a:pPr>
            <a:endParaRPr lang="en-GB">
              <a:solidFill>
                <a:srgbClr val="5F6062"/>
              </a:solidFill>
            </a:endParaRPr>
          </a:p>
        </p:txBody>
      </p:sp>
      <p:sp>
        <p:nvSpPr>
          <p:cNvPr id="8" name="Rectangle 6"/>
          <p:cNvSpPr>
            <a:spLocks noGrp="1" noChangeArrowheads="1"/>
          </p:cNvSpPr>
          <p:nvPr>
            <p:ph type="sldNum" sz="quarter" idx="11"/>
          </p:nvPr>
        </p:nvSpPr>
        <p:spPr>
          <a:xfrm>
            <a:off x="8553451" y="711200"/>
            <a:ext cx="684213" cy="196850"/>
          </a:xfrm>
          <a:prstGeom prst="rect">
            <a:avLst/>
          </a:prstGeom>
          <a:ln/>
        </p:spPr>
        <p:txBody>
          <a:bodyPr/>
          <a:lstStyle>
            <a:lvl1pPr>
              <a:defRPr/>
            </a:lvl1pPr>
          </a:lstStyle>
          <a:p>
            <a:fld id="{4792BE15-2587-42C2-B78E-85C56F46548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4978695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55650" y="2"/>
            <a:ext cx="7337425" cy="908721"/>
          </a:xfrm>
          <a:prstGeom prst="rect">
            <a:avLst/>
          </a:prstGeom>
        </p:spPr>
        <p:txBody>
          <a:bodyPr/>
          <a:lstStyle/>
          <a:p>
            <a:r>
              <a:rPr lang="en-US" dirty="0"/>
              <a:t/>
            </a:r>
            <a:br>
              <a:rPr lang="en-US" dirty="0"/>
            </a:br>
            <a:r>
              <a:rPr lang="en-US" dirty="0"/>
              <a:t>Click to edit Master title style</a:t>
            </a:r>
          </a:p>
        </p:txBody>
      </p:sp>
      <p:sp>
        <p:nvSpPr>
          <p:cNvPr id="5" name="Content Placeholder 2"/>
          <p:cNvSpPr>
            <a:spLocks noGrp="1"/>
          </p:cNvSpPr>
          <p:nvPr>
            <p:ph idx="1"/>
          </p:nvPr>
        </p:nvSpPr>
        <p:spPr>
          <a:xfrm>
            <a:off x="495300" y="1600201"/>
            <a:ext cx="8915400" cy="406104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p:cNvSpPr>
            <a:spLocks noGrp="1"/>
          </p:cNvSpPr>
          <p:nvPr>
            <p:ph type="sldNum" sz="quarter" idx="4"/>
          </p:nvPr>
        </p:nvSpPr>
        <p:spPr>
          <a:xfrm>
            <a:off x="6825208" y="615605"/>
            <a:ext cx="2311400" cy="365125"/>
          </a:xfrm>
          <a:prstGeom prst="rect">
            <a:avLst/>
          </a:prstGeom>
        </p:spPr>
        <p:txBody>
          <a:bodyPr vert="horz" lIns="91440" tIns="45720" rIns="91440" bIns="45720" rtlCol="0" anchor="ctr"/>
          <a:lstStyle>
            <a:lvl1pPr algn="r">
              <a:defRPr sz="1800">
                <a:solidFill>
                  <a:schemeClr val="bg1"/>
                </a:solidFill>
              </a:defRPr>
            </a:lvl1pPr>
          </a:lstStyle>
          <a:p>
            <a:fld id="{0E157E24-94FB-5547-89B9-DD231CECEEFB}" type="slidenum">
              <a:rPr lang="en-US" smtClean="0"/>
              <a:pPr/>
              <a:t>‹#›</a:t>
            </a:fld>
            <a:endParaRPr lang="en-US" dirty="0"/>
          </a:p>
        </p:txBody>
      </p:sp>
    </p:spTree>
    <p:extLst>
      <p:ext uri="{BB962C8B-B14F-4D97-AF65-F5344CB8AC3E}">
        <p14:creationId xmlns:p14="http://schemas.microsoft.com/office/powerpoint/2010/main" val="161380009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3"/>
          <p:cNvSpPr>
            <a:spLocks noChangeArrowheads="1"/>
          </p:cNvSpPr>
          <p:nvPr/>
        </p:nvSpPr>
        <p:spPr bwMode="gray">
          <a:xfrm>
            <a:off x="8537575" y="0"/>
            <a:ext cx="719138"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ea typeface="ＭＳ Ｐゴシック" charset="-128"/>
              <a:cs typeface="+mn-cs"/>
            </a:endParaRPr>
          </a:p>
        </p:txBody>
      </p:sp>
      <p:sp>
        <p:nvSpPr>
          <p:cNvPr id="6" name="Line 12"/>
          <p:cNvSpPr>
            <a:spLocks noChangeShapeType="1"/>
          </p:cNvSpPr>
          <p:nvPr/>
        </p:nvSpPr>
        <p:spPr bwMode="gray">
          <a:xfrm>
            <a:off x="358775" y="1042988"/>
            <a:ext cx="9180513"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GB" sz="2400">
              <a:ea typeface="ＭＳ Ｐゴシック" charset="-128"/>
              <a:cs typeface="+mn-cs"/>
            </a:endParaRPr>
          </a:p>
        </p:txBody>
      </p:sp>
      <p:pic>
        <p:nvPicPr>
          <p:cNvPr id="7" name="Picture 9"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55650" y="182563"/>
            <a:ext cx="7337425" cy="79216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758825" y="1438275"/>
            <a:ext cx="4050159" cy="4870450"/>
          </a:xfrm>
          <a:prstGeom prst="rect">
            <a:avLst/>
          </a:prstGeo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187663" y="1438275"/>
            <a:ext cx="4050001" cy="4870450"/>
          </a:xfrm>
          <a:prstGeom prst="rect">
            <a:avLst/>
          </a:prstGeo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4"/>
          <p:cNvSpPr>
            <a:spLocks noGrp="1"/>
          </p:cNvSpPr>
          <p:nvPr>
            <p:ph type="ftr" sz="quarter" idx="10"/>
          </p:nvPr>
        </p:nvSpPr>
        <p:spPr>
          <a:xfrm>
            <a:off x="758825" y="6462713"/>
            <a:ext cx="6118225" cy="190500"/>
          </a:xfrm>
          <a:prstGeom prst="rect">
            <a:avLst/>
          </a:prstGeom>
        </p:spPr>
        <p:txBody>
          <a:bodyPr/>
          <a:lstStyle>
            <a:lvl1pPr>
              <a:defRPr/>
            </a:lvl1pPr>
          </a:lstStyle>
          <a:p>
            <a:pPr>
              <a:defRPr/>
            </a:pPr>
            <a:endParaRPr lang="en-GB">
              <a:solidFill>
                <a:srgbClr val="5F6062"/>
              </a:solidFill>
            </a:endParaRPr>
          </a:p>
        </p:txBody>
      </p:sp>
      <p:sp>
        <p:nvSpPr>
          <p:cNvPr id="9" name="Slide Number Placeholder 5"/>
          <p:cNvSpPr>
            <a:spLocks noGrp="1"/>
          </p:cNvSpPr>
          <p:nvPr>
            <p:ph type="sldNum" sz="quarter" idx="11"/>
          </p:nvPr>
        </p:nvSpPr>
        <p:spPr>
          <a:xfrm>
            <a:off x="8553451" y="711200"/>
            <a:ext cx="684213" cy="196850"/>
          </a:xfrm>
          <a:prstGeom prst="rect">
            <a:avLst/>
          </a:prstGeom>
        </p:spPr>
        <p:txBody>
          <a:bodyPr/>
          <a:lstStyle>
            <a:lvl1pPr>
              <a:defRPr/>
            </a:lvl1pPr>
          </a:lstStyle>
          <a:p>
            <a:fld id="{CDD44AE6-A716-4132-9D80-DC647E7333E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2163344"/>
      </p:ext>
    </p:extLst>
  </p:cSld>
  <p:clrMapOvr>
    <a:overrideClrMapping bg1="lt1" tx1="dk1" bg2="lt2" tx2="dk2" accent1="accent1" accent2="accent2" accent3="accent3" accent4="accent4" accent5="accent5" accent6="accent6" hlink="hlink" folHlink="folHlink"/>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755650" y="182563"/>
            <a:ext cx="7337425" cy="792162"/>
          </a:xfrm>
          <a:prstGeom prst="rect">
            <a:avLst/>
          </a:prstGeom>
        </p:spPr>
        <p:txBody>
          <a:bodyPr/>
          <a:lstStyle/>
          <a:p>
            <a:r>
              <a:rPr lang="en-US"/>
              <a:t>Click to edit Master title style</a:t>
            </a:r>
            <a:endParaRPr lang="en-GB" dirty="0"/>
          </a:p>
        </p:txBody>
      </p:sp>
      <p:sp>
        <p:nvSpPr>
          <p:cNvPr id="3" name="Content Placeholder 2"/>
          <p:cNvSpPr>
            <a:spLocks noGrp="1"/>
          </p:cNvSpPr>
          <p:nvPr>
            <p:ph idx="1"/>
          </p:nvPr>
        </p:nvSpPr>
        <p:spPr>
          <a:xfrm>
            <a:off x="758827" y="1438275"/>
            <a:ext cx="3978151" cy="4870450"/>
          </a:xfrm>
          <a:prstGeom prst="rect">
            <a:avLst/>
          </a:prstGeom>
        </p:spPr>
        <p:txBody>
          <a:bodyPr/>
          <a:lstStyle>
            <a:lvl1pPr marL="0" indent="0">
              <a:lnSpc>
                <a:spcPct val="100000"/>
              </a:lnSpc>
              <a:buNone/>
              <a:defRPr sz="2600"/>
            </a:lvl1pPr>
            <a:lvl2pPr marL="342900" indent="-342900">
              <a:spcBef>
                <a:spcPts val="36"/>
              </a:spcBef>
              <a:buClr>
                <a:schemeClr val="bg2"/>
              </a:buClr>
              <a:buFont typeface="Arial" pitchFamily="34" charset="0"/>
              <a:buChar char="•"/>
              <a:defRPr sz="2400"/>
            </a:lvl2pPr>
            <a:lvl3pPr marL="619125" indent="-266700">
              <a:defRPr sz="2200"/>
            </a:lvl3pPr>
            <a:lvl4pPr marL="990600" indent="-266700">
              <a:defRPr sz="2200"/>
            </a:lvl4pPr>
            <a:lvl5pPr marL="990600" indent="-266700">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2"/>
          </p:nvPr>
        </p:nvSpPr>
        <p:spPr>
          <a:xfrm>
            <a:off x="4737101" y="1412875"/>
            <a:ext cx="4537075" cy="4895850"/>
          </a:xfrm>
          <a:prstGeom prst="rect">
            <a:avLst/>
          </a:prstGeom>
        </p:spPr>
        <p:txBody>
          <a:bodyPr/>
          <a:lstStyle/>
          <a:p>
            <a:pPr lvl="0"/>
            <a:r>
              <a:rPr lang="en-US" noProof="0"/>
              <a:t>Click icon to add picture</a:t>
            </a:r>
            <a:endParaRPr lang="en-GB" noProof="0"/>
          </a:p>
        </p:txBody>
      </p:sp>
      <p:sp>
        <p:nvSpPr>
          <p:cNvPr id="5" name="Rectangle 5"/>
          <p:cNvSpPr>
            <a:spLocks noGrp="1" noChangeArrowheads="1"/>
          </p:cNvSpPr>
          <p:nvPr>
            <p:ph type="ftr" sz="quarter" idx="13"/>
          </p:nvPr>
        </p:nvSpPr>
        <p:spPr>
          <a:xfrm>
            <a:off x="758825" y="6462713"/>
            <a:ext cx="6118225" cy="190500"/>
          </a:xfrm>
          <a:prstGeom prst="rect">
            <a:avLst/>
          </a:prstGeom>
          <a:ln/>
        </p:spPr>
        <p:txBody>
          <a:bodyPr/>
          <a:lstStyle>
            <a:lvl1pPr>
              <a:defRPr/>
            </a:lvl1pPr>
          </a:lstStyle>
          <a:p>
            <a:pPr>
              <a:defRPr/>
            </a:pPr>
            <a:endParaRPr lang="en-GB">
              <a:solidFill>
                <a:srgbClr val="5F6062"/>
              </a:solidFill>
            </a:endParaRPr>
          </a:p>
        </p:txBody>
      </p:sp>
      <p:sp>
        <p:nvSpPr>
          <p:cNvPr id="6" name="Rectangle 6"/>
          <p:cNvSpPr>
            <a:spLocks noGrp="1" noChangeArrowheads="1"/>
          </p:cNvSpPr>
          <p:nvPr>
            <p:ph type="sldNum" sz="quarter" idx="14"/>
          </p:nvPr>
        </p:nvSpPr>
        <p:spPr>
          <a:xfrm>
            <a:off x="8553451" y="711200"/>
            <a:ext cx="684213" cy="196850"/>
          </a:xfrm>
          <a:prstGeom prst="rect">
            <a:avLst/>
          </a:prstGeom>
          <a:ln/>
        </p:spPr>
        <p:txBody>
          <a:bodyPr/>
          <a:lstStyle>
            <a:lvl1pPr>
              <a:defRPr/>
            </a:lvl1pPr>
          </a:lstStyle>
          <a:p>
            <a:fld id="{7B9E9C1D-BDE8-4CCE-8E5C-C0AD2A70273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29293584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5650" y="182563"/>
            <a:ext cx="7337425" cy="792162"/>
          </a:xfrm>
          <a:prstGeom prst="rect">
            <a:avLst/>
          </a:prstGeom>
        </p:spPr>
        <p:txBody>
          <a:bodyPr/>
          <a:lstStyle/>
          <a:p>
            <a:r>
              <a:rPr lang="en-US"/>
              <a:t>Click to edit Master title style</a:t>
            </a:r>
            <a:endParaRPr lang="en-GB"/>
          </a:p>
        </p:txBody>
      </p:sp>
      <p:sp>
        <p:nvSpPr>
          <p:cNvPr id="3" name="Rectangle 5"/>
          <p:cNvSpPr>
            <a:spLocks noGrp="1" noChangeArrowheads="1"/>
          </p:cNvSpPr>
          <p:nvPr>
            <p:ph type="ftr" sz="quarter" idx="10"/>
          </p:nvPr>
        </p:nvSpPr>
        <p:spPr>
          <a:xfrm>
            <a:off x="758825" y="6462713"/>
            <a:ext cx="6118225" cy="190500"/>
          </a:xfrm>
          <a:prstGeom prst="rect">
            <a:avLst/>
          </a:prstGeom>
          <a:ln/>
        </p:spPr>
        <p:txBody>
          <a:bodyPr/>
          <a:lstStyle>
            <a:lvl1pPr>
              <a:defRPr/>
            </a:lvl1pPr>
          </a:lstStyle>
          <a:p>
            <a:pPr>
              <a:defRPr/>
            </a:pPr>
            <a:endParaRPr lang="en-GB">
              <a:solidFill>
                <a:srgbClr val="5F6062"/>
              </a:solidFill>
            </a:endParaRPr>
          </a:p>
        </p:txBody>
      </p:sp>
      <p:sp>
        <p:nvSpPr>
          <p:cNvPr id="4" name="Rectangle 6"/>
          <p:cNvSpPr>
            <a:spLocks noGrp="1" noChangeArrowheads="1"/>
          </p:cNvSpPr>
          <p:nvPr>
            <p:ph type="sldNum" sz="quarter" idx="11"/>
          </p:nvPr>
        </p:nvSpPr>
        <p:spPr>
          <a:xfrm>
            <a:off x="8553451" y="711200"/>
            <a:ext cx="684213" cy="196850"/>
          </a:xfrm>
          <a:prstGeom prst="rect">
            <a:avLst/>
          </a:prstGeom>
          <a:ln/>
        </p:spPr>
        <p:txBody>
          <a:bodyPr/>
          <a:lstStyle>
            <a:lvl1pPr>
              <a:defRPr/>
            </a:lvl1pPr>
          </a:lstStyle>
          <a:p>
            <a:fld id="{0A883149-21D5-4593-99F1-9130053ED1A1}"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87121352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5650" y="182563"/>
            <a:ext cx="7337425" cy="792162"/>
          </a:xfrm>
          <a:prstGeom prst="rect">
            <a:avLst/>
          </a:prstGeom>
        </p:spPr>
        <p:txBody>
          <a:bodyPr/>
          <a:lstStyle/>
          <a:p>
            <a:r>
              <a:rPr lang="en-US"/>
              <a:t>Click to edit Master title style</a:t>
            </a:r>
            <a:endParaRPr lang="en-GB"/>
          </a:p>
        </p:txBody>
      </p:sp>
      <p:sp>
        <p:nvSpPr>
          <p:cNvPr id="7" name="Chart Placeholder 6"/>
          <p:cNvSpPr>
            <a:spLocks noGrp="1"/>
          </p:cNvSpPr>
          <p:nvPr>
            <p:ph type="chart" sz="quarter" idx="12"/>
          </p:nvPr>
        </p:nvSpPr>
        <p:spPr>
          <a:xfrm>
            <a:off x="1784648" y="1988840"/>
            <a:ext cx="5832648" cy="4176464"/>
          </a:xfrm>
          <a:prstGeom prst="rect">
            <a:avLst/>
          </a:prstGeom>
        </p:spPr>
        <p:txBody>
          <a:bodyPr/>
          <a:lstStyle/>
          <a:p>
            <a:pPr lvl="0"/>
            <a:r>
              <a:rPr lang="en-US" noProof="0"/>
              <a:t>Click icon to add chart</a:t>
            </a:r>
            <a:endParaRPr lang="en-GB" noProof="0"/>
          </a:p>
        </p:txBody>
      </p:sp>
      <p:sp>
        <p:nvSpPr>
          <p:cNvPr id="4" name="Rectangle 5"/>
          <p:cNvSpPr>
            <a:spLocks noGrp="1" noChangeArrowheads="1"/>
          </p:cNvSpPr>
          <p:nvPr>
            <p:ph type="ftr" sz="quarter" idx="13"/>
          </p:nvPr>
        </p:nvSpPr>
        <p:spPr>
          <a:xfrm>
            <a:off x="758825" y="6462713"/>
            <a:ext cx="6118225" cy="190500"/>
          </a:xfrm>
          <a:prstGeom prst="rect">
            <a:avLst/>
          </a:prstGeom>
          <a:ln/>
        </p:spPr>
        <p:txBody>
          <a:bodyPr/>
          <a:lstStyle>
            <a:lvl1pPr>
              <a:defRPr/>
            </a:lvl1pPr>
          </a:lstStyle>
          <a:p>
            <a:pPr>
              <a:defRPr/>
            </a:pPr>
            <a:endParaRPr lang="en-GB">
              <a:solidFill>
                <a:srgbClr val="5F6062"/>
              </a:solidFill>
            </a:endParaRPr>
          </a:p>
        </p:txBody>
      </p:sp>
      <p:sp>
        <p:nvSpPr>
          <p:cNvPr id="5" name="Rectangle 6"/>
          <p:cNvSpPr>
            <a:spLocks noGrp="1" noChangeArrowheads="1"/>
          </p:cNvSpPr>
          <p:nvPr>
            <p:ph type="sldNum" sz="quarter" idx="14"/>
          </p:nvPr>
        </p:nvSpPr>
        <p:spPr>
          <a:xfrm>
            <a:off x="8553451" y="711200"/>
            <a:ext cx="684213" cy="196850"/>
          </a:xfrm>
          <a:prstGeom prst="rect">
            <a:avLst/>
          </a:prstGeom>
          <a:ln/>
        </p:spPr>
        <p:txBody>
          <a:bodyPr/>
          <a:lstStyle>
            <a:lvl1pPr>
              <a:defRPr/>
            </a:lvl1pPr>
          </a:lstStyle>
          <a:p>
            <a:fld id="{BD359CB6-6D6A-41F8-B89F-F16BDB380B0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20375772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 SignPost">
    <p:spTree>
      <p:nvGrpSpPr>
        <p:cNvPr id="1" name=""/>
        <p:cNvGrpSpPr/>
        <p:nvPr/>
      </p:nvGrpSpPr>
      <p:grpSpPr>
        <a:xfrm>
          <a:off x="0" y="0"/>
          <a:ext cx="0" cy="0"/>
          <a:chOff x="0" y="0"/>
          <a:chExt cx="0" cy="0"/>
        </a:xfrm>
      </p:grpSpPr>
      <p:pic>
        <p:nvPicPr>
          <p:cNvPr id="4" name="Picture 24" descr="pp template 8"/>
          <p:cNvPicPr>
            <a:picLocks noChangeAspect="1" noChangeArrowheads="1"/>
          </p:cNvPicPr>
          <p:nvPr/>
        </p:nvPicPr>
        <p:blipFill>
          <a:blip r:embed="rId2" cstate="print">
            <a:extLst>
              <a:ext uri="{28A0092B-C50C-407E-A947-70E740481C1C}">
                <a14:useLocalDpi xmlns:a14="http://schemas.microsoft.com/office/drawing/2010/main" val="0"/>
              </a:ext>
            </a:extLst>
          </a:blip>
          <a:srcRect t="3088"/>
          <a:stretch>
            <a:fillRect/>
          </a:stretch>
        </p:blipFill>
        <p:spPr bwMode="auto">
          <a:xfrm>
            <a:off x="288927" y="0"/>
            <a:ext cx="9326563" cy="478313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1"/>
          <p:cNvSpPr txBox="1">
            <a:spLocks noChangeArrowheads="1"/>
          </p:cNvSpPr>
          <p:nvPr/>
        </p:nvSpPr>
        <p:spPr bwMode="gray">
          <a:xfrm>
            <a:off x="762001" y="6019801"/>
            <a:ext cx="4049713" cy="276999"/>
          </a:xfrm>
          <a:prstGeom prst="rect">
            <a:avLst/>
          </a:prstGeom>
          <a:noFill/>
          <a:ln>
            <a:noFill/>
          </a:ln>
          <a:effectLst/>
          <a:extLst/>
        </p:spPr>
        <p:txBody>
          <a:bodyPr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sz="900">
                <a:solidFill>
                  <a:srgbClr val="5F6062"/>
                </a:solidFill>
                <a:cs typeface="+mn-cs"/>
              </a:rPr>
              <a:t>The views expressed in this presentation are those of the presenter, </a:t>
            </a:r>
            <a:br>
              <a:rPr lang="en-GB" sz="900">
                <a:solidFill>
                  <a:srgbClr val="5F6062"/>
                </a:solidFill>
                <a:cs typeface="+mn-cs"/>
              </a:rPr>
            </a:br>
            <a:r>
              <a:rPr lang="en-GB" sz="900">
                <a:solidFill>
                  <a:srgbClr val="5F6062"/>
                </a:solidFill>
                <a:cs typeface="+mn-cs"/>
              </a:rPr>
              <a:t>not necessarily those of the IASB or IFRS Foundation.</a:t>
            </a:r>
          </a:p>
        </p:txBody>
      </p:sp>
      <p:sp>
        <p:nvSpPr>
          <p:cNvPr id="6" name="Rectangle 29"/>
          <p:cNvSpPr>
            <a:spLocks noChangeArrowheads="1"/>
          </p:cNvSpPr>
          <p:nvPr/>
        </p:nvSpPr>
        <p:spPr bwMode="gray">
          <a:xfrm>
            <a:off x="762000" y="6462713"/>
            <a:ext cx="56483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GB" sz="700" dirty="0">
              <a:ea typeface="ＭＳ Ｐゴシック" charset="-128"/>
              <a:cs typeface="+mn-cs"/>
            </a:endParaRPr>
          </a:p>
        </p:txBody>
      </p:sp>
      <p:sp>
        <p:nvSpPr>
          <p:cNvPr id="7" name="Text Box 20"/>
          <p:cNvSpPr txBox="1">
            <a:spLocks noChangeArrowheads="1"/>
          </p:cNvSpPr>
          <p:nvPr/>
        </p:nvSpPr>
        <p:spPr bwMode="gray">
          <a:xfrm>
            <a:off x="738188" y="914402"/>
            <a:ext cx="6426200"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600">
                <a:solidFill>
                  <a:srgbClr val="FFFFFF"/>
                </a:solidFill>
                <a:ea typeface="ＭＳ Ｐゴシック" charset="-128"/>
                <a:cs typeface="+mn-cs"/>
              </a:rPr>
              <a:t>International Financial Reporting Standards</a:t>
            </a:r>
          </a:p>
        </p:txBody>
      </p:sp>
      <p:pic>
        <p:nvPicPr>
          <p:cNvPr id="8" name="Picture 17"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771901" y="1914525"/>
            <a:ext cx="5467350" cy="1951038"/>
          </a:xfrm>
        </p:spPr>
        <p:txBody>
          <a:bodyPr/>
          <a:lstStyle>
            <a:lvl1pPr algn="r">
              <a:defRPr sz="3800" b="0">
                <a:solidFill>
                  <a:schemeClr val="bg1"/>
                </a:solidFill>
              </a:defRPr>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3771901" y="3962400"/>
            <a:ext cx="5467350" cy="528638"/>
          </a:xfrm>
        </p:spPr>
        <p:txBody>
          <a:bodyPr/>
          <a:lstStyle>
            <a:lvl1pPr marL="0" indent="0" algn="r">
              <a:lnSpc>
                <a:spcPct val="90000"/>
              </a:lnSpc>
              <a:buFontTx/>
              <a:buNone/>
              <a:defRPr sz="1500">
                <a:solidFill>
                  <a:schemeClr val="bg1"/>
                </a:solidFill>
              </a:defRPr>
            </a:lvl1pPr>
          </a:lstStyle>
          <a:p>
            <a:pPr lvl="0"/>
            <a:r>
              <a:rPr lang="en-US" noProof="0"/>
              <a:t>Click to edit Master subtitle style</a:t>
            </a:r>
            <a:endParaRPr lang="en-GB" noProof="0"/>
          </a:p>
        </p:txBody>
      </p:sp>
      <p:sp>
        <p:nvSpPr>
          <p:cNvPr id="9" name="Rectangle 4"/>
          <p:cNvSpPr>
            <a:spLocks noGrp="1" noChangeArrowheads="1"/>
          </p:cNvSpPr>
          <p:nvPr>
            <p:ph type="dt" sz="half" idx="10"/>
          </p:nvPr>
        </p:nvSpPr>
        <p:spPr bwMode="gray">
          <a:xfrm>
            <a:off x="760413" y="371475"/>
            <a:ext cx="1289050"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ea typeface="+mn-ea"/>
                <a:cs typeface="+mn-cs"/>
              </a:defRPr>
            </a:lvl1pPr>
          </a:lstStyle>
          <a:p>
            <a:pPr>
              <a:defRPr/>
            </a:pPr>
            <a:endParaRPr lang="en-GB"/>
          </a:p>
        </p:txBody>
      </p:sp>
      <p:sp>
        <p:nvSpPr>
          <p:cNvPr id="10" name="Rectangle 5"/>
          <p:cNvSpPr>
            <a:spLocks noGrp="1" noChangeArrowheads="1"/>
          </p:cNvSpPr>
          <p:nvPr>
            <p:ph type="ftr" sz="quarter" idx="11"/>
          </p:nvPr>
        </p:nvSpPr>
        <p:spPr>
          <a:xfrm>
            <a:off x="758825" y="6462713"/>
            <a:ext cx="6118225" cy="190500"/>
          </a:xfrm>
          <a:ln/>
        </p:spPr>
        <p:txBody>
          <a:bodyPr/>
          <a:lstStyle>
            <a:lvl1pPr>
              <a:defRPr/>
            </a:lvl1pPr>
          </a:lstStyle>
          <a:p>
            <a:pPr>
              <a:defRPr/>
            </a:pPr>
            <a:endParaRPr lang="en-GB" dirty="0">
              <a:solidFill>
                <a:srgbClr val="5F6062"/>
              </a:solidFill>
            </a:endParaRPr>
          </a:p>
        </p:txBody>
      </p:sp>
    </p:spTree>
    <p:extLst>
      <p:ext uri="{BB962C8B-B14F-4D97-AF65-F5344CB8AC3E}">
        <p14:creationId xmlns:p14="http://schemas.microsoft.com/office/powerpoint/2010/main" val="103959032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100000"/>
              </a:lnSpc>
              <a:defRPr/>
            </a:lvl1pPr>
            <a:lvl2pPr>
              <a:spcBef>
                <a:spcPts val="36"/>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fld id="{5460A3FB-9367-40CD-AEB5-97AD27462D7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61125771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Single Col Text -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lnSpc>
                <a:spcPct val="100000"/>
              </a:lnSpc>
              <a:buNone/>
              <a:defRPr b="1">
                <a:solidFill>
                  <a:schemeClr val="bg2"/>
                </a:solidFill>
              </a:defRPr>
            </a:lvl1pPr>
            <a:lvl2pPr marL="266700" indent="-266700">
              <a:lnSpc>
                <a:spcPct val="100000"/>
              </a:lnSpc>
              <a:spcBef>
                <a:spcPts val="936"/>
              </a:spcBef>
              <a:buClr>
                <a:schemeClr val="bg2"/>
              </a:buClr>
              <a:buFont typeface="Arial" pitchFamily="34" charset="0"/>
              <a:buChar char="•"/>
              <a:defRPr sz="2600"/>
            </a:lvl2pPr>
            <a:lvl3pPr marL="619125" indent="-266700">
              <a:defRPr sz="2400"/>
            </a:lvl3pPr>
            <a:lvl4pPr marL="990600" indent="-266700">
              <a:defRPr/>
            </a:lvl4pPr>
            <a:lvl5pPr marL="1352550" indent="-2667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fld id="{B1C1AA67-B064-49E0-9F8F-E9C7F46DBB84}"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41243284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ulle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361950" indent="-361950">
              <a:lnSpc>
                <a:spcPct val="100000"/>
              </a:lnSpc>
              <a:buFont typeface="Wingdings" pitchFamily="2" charset="2"/>
              <a:buChar char="ü"/>
              <a:defRPr/>
            </a:lvl1pPr>
            <a:lvl2pPr marL="895350" indent="-361950">
              <a:spcBef>
                <a:spcPts val="936"/>
              </a:spcBef>
              <a:buClr>
                <a:schemeClr val="bg2"/>
              </a:buClr>
              <a:buFont typeface="Wingdings" pitchFamily="2" charset="2"/>
              <a:buChar char=""/>
              <a:defRPr sz="2400"/>
            </a:lvl2pPr>
            <a:lvl3pPr marL="1352550" indent="-266700">
              <a:defRPr sz="2200"/>
            </a:lvl3pPr>
            <a:lvl4pPr marL="1352550" indent="-266700">
              <a:tabLst/>
              <a:defRPr sz="2200"/>
            </a:lvl4pPr>
            <a:lvl5pPr marL="1352550" indent="-266700">
              <a:tabLs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fld id="{55D6D089-7E91-4AB4-AC1A-CC664F5F1D0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56119748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4" name="Rectangle 13"/>
          <p:cNvSpPr>
            <a:spLocks noChangeArrowheads="1"/>
          </p:cNvSpPr>
          <p:nvPr/>
        </p:nvSpPr>
        <p:spPr bwMode="gray">
          <a:xfrm>
            <a:off x="8537575" y="0"/>
            <a:ext cx="719138"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ea typeface="ＭＳ Ｐゴシック" charset="-128"/>
              <a:cs typeface="+mn-cs"/>
            </a:endParaRPr>
          </a:p>
        </p:txBody>
      </p:sp>
      <p:sp>
        <p:nvSpPr>
          <p:cNvPr id="5" name="Line 12"/>
          <p:cNvSpPr>
            <a:spLocks noChangeShapeType="1"/>
          </p:cNvSpPr>
          <p:nvPr/>
        </p:nvSpPr>
        <p:spPr bwMode="gray">
          <a:xfrm>
            <a:off x="358775" y="1042988"/>
            <a:ext cx="9180513"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GB" sz="2400">
              <a:ea typeface="ＭＳ Ｐゴシック" charset="-128"/>
              <a:cs typeface="+mn-cs"/>
            </a:endParaRPr>
          </a:p>
        </p:txBody>
      </p:sp>
      <p:pic>
        <p:nvPicPr>
          <p:cNvPr id="6" name="Picture 11" descr="11275 PPT divider_150_rgb_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6" y="0"/>
            <a:ext cx="9182100"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gray">
          <a:xfrm>
            <a:off x="738188" y="952502"/>
            <a:ext cx="6426200"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600">
                <a:solidFill>
                  <a:srgbClr val="FFFFFF"/>
                </a:solidFill>
                <a:ea typeface="ＭＳ Ｐゴシック" charset="-128"/>
                <a:cs typeface="+mn-cs"/>
              </a:rPr>
              <a:t>International Financial Reporting Standards</a:t>
            </a:r>
          </a:p>
        </p:txBody>
      </p:sp>
      <p:sp>
        <p:nvSpPr>
          <p:cNvPr id="8" name="Text Box 9"/>
          <p:cNvSpPr txBox="1">
            <a:spLocks noChangeArrowheads="1"/>
          </p:cNvSpPr>
          <p:nvPr/>
        </p:nvSpPr>
        <p:spPr bwMode="gray">
          <a:xfrm>
            <a:off x="758826" y="5883276"/>
            <a:ext cx="4049713" cy="307777"/>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000">
                <a:solidFill>
                  <a:srgbClr val="5F6062"/>
                </a:solidFill>
                <a:ea typeface="ＭＳ Ｐゴシック" charset="-128"/>
                <a:cs typeface="+mn-cs"/>
              </a:rPr>
              <a:t>The views expressed in this presentation are those of the presenter, </a:t>
            </a:r>
            <a:br>
              <a:rPr lang="en-GB" sz="1000">
                <a:solidFill>
                  <a:srgbClr val="5F6062"/>
                </a:solidFill>
                <a:ea typeface="ＭＳ Ｐゴシック" charset="-128"/>
                <a:cs typeface="+mn-cs"/>
              </a:rPr>
            </a:br>
            <a:r>
              <a:rPr lang="en-GB" sz="1000">
                <a:solidFill>
                  <a:srgbClr val="5F6062"/>
                </a:solidFill>
                <a:ea typeface="ＭＳ Ｐゴシック" charset="-128"/>
                <a:cs typeface="+mn-cs"/>
              </a:rPr>
              <a:t>not necessarily those of the IASB or IFRS Foundation</a:t>
            </a:r>
          </a:p>
        </p:txBody>
      </p:sp>
      <p:pic>
        <p:nvPicPr>
          <p:cNvPr id="9" name="Picture 13"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a:spLocks noGrp="1" noChangeArrowheads="1"/>
          </p:cNvSpPr>
          <p:nvPr>
            <p:ph type="ctrTitle"/>
          </p:nvPr>
        </p:nvSpPr>
        <p:spPr>
          <a:xfrm>
            <a:off x="3771901" y="1914525"/>
            <a:ext cx="5467350" cy="1951038"/>
          </a:xfrm>
        </p:spPr>
        <p:txBody>
          <a:bodyPr/>
          <a:lstStyle>
            <a:lvl1pPr algn="r">
              <a:defRPr sz="3800" b="0">
                <a:solidFill>
                  <a:schemeClr val="bg1"/>
                </a:solidFill>
              </a:defRPr>
            </a:lvl1pPr>
          </a:lstStyle>
          <a:p>
            <a:pPr lvl="0"/>
            <a:r>
              <a:rPr lang="en-US" noProof="0"/>
              <a:t>Click to edit Master title style</a:t>
            </a:r>
            <a:endParaRPr lang="en-GB" noProof="0"/>
          </a:p>
        </p:txBody>
      </p:sp>
      <p:sp>
        <p:nvSpPr>
          <p:cNvPr id="14" name="Rectangle 3"/>
          <p:cNvSpPr>
            <a:spLocks noGrp="1" noChangeArrowheads="1"/>
          </p:cNvSpPr>
          <p:nvPr>
            <p:ph type="subTitle" idx="1"/>
          </p:nvPr>
        </p:nvSpPr>
        <p:spPr>
          <a:xfrm>
            <a:off x="3771901" y="3962400"/>
            <a:ext cx="5467350" cy="528638"/>
          </a:xfrm>
        </p:spPr>
        <p:txBody>
          <a:bodyPr/>
          <a:lstStyle>
            <a:lvl1pPr marL="0" indent="0" algn="r">
              <a:lnSpc>
                <a:spcPct val="90000"/>
              </a:lnSpc>
              <a:buFontTx/>
              <a:buNone/>
              <a:defRPr sz="1500">
                <a:solidFill>
                  <a:schemeClr val="bg1"/>
                </a:solidFill>
              </a:defRPr>
            </a:lvl1pPr>
          </a:lstStyle>
          <a:p>
            <a:pPr lvl="0"/>
            <a:r>
              <a:rPr lang="en-US" noProof="0"/>
              <a:t>Click to edit Master subtitle style</a:t>
            </a:r>
            <a:endParaRPr lang="en-GB" noProof="0"/>
          </a:p>
        </p:txBody>
      </p:sp>
      <p:sp>
        <p:nvSpPr>
          <p:cNvPr id="10" name="Rectangle 9"/>
          <p:cNvSpPr>
            <a:spLocks noGrp="1" noChangeArrowheads="1"/>
          </p:cNvSpPr>
          <p:nvPr>
            <p:ph type="ftr" sz="quarter" idx="10"/>
          </p:nvPr>
        </p:nvSpPr>
        <p:spPr>
          <a:xfrm>
            <a:off x="758825" y="6462715"/>
            <a:ext cx="6118225" cy="192087"/>
          </a:xfrm>
        </p:spPr>
        <p:txBody>
          <a:bodyPr/>
          <a:lstStyle>
            <a:lvl1pPr>
              <a:defRPr sz="700"/>
            </a:lvl1pPr>
          </a:lstStyle>
          <a:p>
            <a:pPr>
              <a:defRPr/>
            </a:pPr>
            <a:endParaRPr lang="en-GB">
              <a:solidFill>
                <a:srgbClr val="5F6062"/>
              </a:solidFill>
            </a:endParaRPr>
          </a:p>
        </p:txBody>
      </p:sp>
      <p:sp>
        <p:nvSpPr>
          <p:cNvPr id="11" name="Rectangle 4"/>
          <p:cNvSpPr>
            <a:spLocks noGrp="1" noChangeArrowheads="1"/>
          </p:cNvSpPr>
          <p:nvPr>
            <p:ph type="dt" sz="half" idx="11"/>
          </p:nvPr>
        </p:nvSpPr>
        <p:spPr bwMode="gray">
          <a:xfrm>
            <a:off x="760413" y="371475"/>
            <a:ext cx="1289050"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ea typeface="+mn-ea"/>
                <a:cs typeface="+mn-cs"/>
              </a:defRPr>
            </a:lvl1pPr>
          </a:lstStyle>
          <a:p>
            <a:pPr>
              <a:defRPr/>
            </a:pPr>
            <a:endParaRPr lang="en-GB"/>
          </a:p>
        </p:txBody>
      </p:sp>
    </p:spTree>
    <p:extLst>
      <p:ext uri="{BB962C8B-B14F-4D97-AF65-F5344CB8AC3E}">
        <p14:creationId xmlns:p14="http://schemas.microsoft.com/office/powerpoint/2010/main" val="4119311171"/>
      </p:ext>
    </p:extLst>
  </p:cSld>
  <p:clrMapOvr>
    <a:overrideClrMapping bg1="lt1" tx1="dk1" bg2="lt2" tx2="dk2" accent1="accent1" accent2="accent2" accent3="accent3" accent4="accent4" accent5="accent5" accent6="accent6" hlink="hlink" folHlink="folHlink"/>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6537" y="1340768"/>
            <a:ext cx="4095502" cy="639762"/>
          </a:xfrm>
        </p:spPr>
        <p:txBody>
          <a:bodyPr anchor="b"/>
          <a:lstStyle>
            <a:lvl1pPr marL="0" indent="0">
              <a:buNone/>
              <a:defRPr sz="2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6537" y="2132856"/>
            <a:ext cx="4095502" cy="3951288"/>
          </a:xfr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032376" y="1340768"/>
            <a:ext cx="4241105" cy="639762"/>
          </a:xfrm>
        </p:spPr>
        <p:txBody>
          <a:bodyPr anchor="b"/>
          <a:lstStyle>
            <a:lvl1pPr marL="0" indent="0">
              <a:buNone/>
              <a:defRPr lang="en-US" sz="2600" b="1"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6" y="2132856"/>
            <a:ext cx="4241105" cy="3951288"/>
          </a:xfr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755650" y="182563"/>
            <a:ext cx="7337425" cy="792162"/>
          </a:xfrm>
        </p:spPr>
        <p:txBody>
          <a:bodyPr/>
          <a:lstStyle/>
          <a:p>
            <a:r>
              <a:rPr lang="en-US"/>
              <a:t>Click to edit Master title style</a:t>
            </a:r>
            <a:endParaRPr lang="en-GB" dirty="0"/>
          </a:p>
        </p:txBody>
      </p:sp>
      <p:sp>
        <p:nvSpPr>
          <p:cNvPr id="7" name="Rectangle 5"/>
          <p:cNvSpPr>
            <a:spLocks noGrp="1" noChangeArrowheads="1"/>
          </p:cNvSpPr>
          <p:nvPr>
            <p:ph type="ftr" sz="quarter" idx="10"/>
          </p:nvPr>
        </p:nvSpPr>
        <p:spPr>
          <a:ln/>
        </p:spPr>
        <p:txBody>
          <a:bodyPr/>
          <a:lstStyle>
            <a:lvl1pPr>
              <a:defRPr/>
            </a:lvl1pPr>
          </a:lstStyle>
          <a:p>
            <a:pPr>
              <a:defRPr/>
            </a:pPr>
            <a:endParaRPr lang="en-GB">
              <a:solidFill>
                <a:srgbClr val="5F6062"/>
              </a:solidFill>
            </a:endParaRPr>
          </a:p>
        </p:txBody>
      </p:sp>
      <p:sp>
        <p:nvSpPr>
          <p:cNvPr id="8" name="Rectangle 6"/>
          <p:cNvSpPr>
            <a:spLocks noGrp="1" noChangeArrowheads="1"/>
          </p:cNvSpPr>
          <p:nvPr>
            <p:ph type="sldNum" sz="quarter" idx="11"/>
          </p:nvPr>
        </p:nvSpPr>
        <p:spPr>
          <a:ln/>
        </p:spPr>
        <p:txBody>
          <a:bodyPr/>
          <a:lstStyle>
            <a:lvl1pPr>
              <a:defRPr/>
            </a:lvl1pPr>
          </a:lstStyle>
          <a:p>
            <a:fld id="{4792BE15-2587-42C2-B78E-85C56F46548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9119407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55650" y="2"/>
            <a:ext cx="7337425" cy="908721"/>
          </a:xfrm>
          <a:prstGeom prst="rect">
            <a:avLst/>
          </a:prstGeom>
        </p:spPr>
        <p:txBody>
          <a:bodyPr/>
          <a:lstStyle/>
          <a:p>
            <a:r>
              <a:rPr lang="en-US" dirty="0"/>
              <a:t/>
            </a:r>
            <a:br>
              <a:rPr lang="en-US" dirty="0"/>
            </a:br>
            <a:r>
              <a:rPr lang="en-US" dirty="0"/>
              <a:t>Click to edit Master title style</a:t>
            </a:r>
          </a:p>
        </p:txBody>
      </p:sp>
      <p:sp>
        <p:nvSpPr>
          <p:cNvPr id="5" name="Content Placeholder 2"/>
          <p:cNvSpPr>
            <a:spLocks noGrp="1"/>
          </p:cNvSpPr>
          <p:nvPr>
            <p:ph idx="1"/>
          </p:nvPr>
        </p:nvSpPr>
        <p:spPr>
          <a:xfrm>
            <a:off x="495300" y="1600201"/>
            <a:ext cx="8915400" cy="406104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p:cNvSpPr>
            <a:spLocks noGrp="1"/>
          </p:cNvSpPr>
          <p:nvPr>
            <p:ph type="sldNum" sz="quarter" idx="4"/>
          </p:nvPr>
        </p:nvSpPr>
        <p:spPr>
          <a:xfrm>
            <a:off x="6825208" y="615605"/>
            <a:ext cx="2311400" cy="365125"/>
          </a:xfrm>
          <a:prstGeom prst="rect">
            <a:avLst/>
          </a:prstGeom>
        </p:spPr>
        <p:txBody>
          <a:bodyPr vert="horz" lIns="91440" tIns="45720" rIns="91440" bIns="45720" rtlCol="0" anchor="ctr"/>
          <a:lstStyle>
            <a:lvl1pPr algn="r">
              <a:defRPr sz="1800">
                <a:solidFill>
                  <a:schemeClr val="bg1"/>
                </a:solidFill>
              </a:defRPr>
            </a:lvl1pPr>
          </a:lstStyle>
          <a:p>
            <a:fld id="{0E157E24-94FB-5547-89B9-DD231CECEEFB}" type="slidenum">
              <a:rPr lang="en-US" smtClean="0"/>
              <a:pPr/>
              <a:t>‹#›</a:t>
            </a:fld>
            <a:endParaRPr lang="en-US" dirty="0"/>
          </a:p>
        </p:txBody>
      </p:sp>
    </p:spTree>
    <p:extLst>
      <p:ext uri="{BB962C8B-B14F-4D97-AF65-F5344CB8AC3E}">
        <p14:creationId xmlns:p14="http://schemas.microsoft.com/office/powerpoint/2010/main" val="415930654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3"/>
          <p:cNvSpPr>
            <a:spLocks noChangeArrowheads="1"/>
          </p:cNvSpPr>
          <p:nvPr/>
        </p:nvSpPr>
        <p:spPr bwMode="gray">
          <a:xfrm>
            <a:off x="8537575" y="0"/>
            <a:ext cx="719138"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ea typeface="ＭＳ Ｐゴシック" charset="-128"/>
              <a:cs typeface="+mn-cs"/>
            </a:endParaRPr>
          </a:p>
        </p:txBody>
      </p:sp>
      <p:sp>
        <p:nvSpPr>
          <p:cNvPr id="6" name="Line 12"/>
          <p:cNvSpPr>
            <a:spLocks noChangeShapeType="1"/>
          </p:cNvSpPr>
          <p:nvPr/>
        </p:nvSpPr>
        <p:spPr bwMode="gray">
          <a:xfrm>
            <a:off x="358775" y="1042988"/>
            <a:ext cx="9180513"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GB" sz="2400">
              <a:ea typeface="ＭＳ Ｐゴシック" charset="-128"/>
              <a:cs typeface="+mn-cs"/>
            </a:endParaRPr>
          </a:p>
        </p:txBody>
      </p:sp>
      <p:pic>
        <p:nvPicPr>
          <p:cNvPr id="7" name="Picture 9"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58825" y="1438275"/>
            <a:ext cx="4050159" cy="4870450"/>
          </a:xfr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187663" y="1438275"/>
            <a:ext cx="4050001" cy="4870450"/>
          </a:xfr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4"/>
          <p:cNvSpPr>
            <a:spLocks noGrp="1"/>
          </p:cNvSpPr>
          <p:nvPr>
            <p:ph type="ftr" sz="quarter" idx="10"/>
          </p:nvPr>
        </p:nvSpPr>
        <p:spPr/>
        <p:txBody>
          <a:bodyPr/>
          <a:lstStyle>
            <a:lvl1pPr>
              <a:defRPr/>
            </a:lvl1pPr>
          </a:lstStyle>
          <a:p>
            <a:pPr>
              <a:defRPr/>
            </a:pPr>
            <a:endParaRPr lang="en-GB">
              <a:solidFill>
                <a:srgbClr val="5F6062"/>
              </a:solidFill>
            </a:endParaRPr>
          </a:p>
        </p:txBody>
      </p:sp>
      <p:sp>
        <p:nvSpPr>
          <p:cNvPr id="9" name="Slide Number Placeholder 5"/>
          <p:cNvSpPr>
            <a:spLocks noGrp="1"/>
          </p:cNvSpPr>
          <p:nvPr>
            <p:ph type="sldNum" sz="quarter" idx="11"/>
          </p:nvPr>
        </p:nvSpPr>
        <p:spPr/>
        <p:txBody>
          <a:bodyPr/>
          <a:lstStyle>
            <a:lvl1pPr>
              <a:defRPr/>
            </a:lvl1pPr>
          </a:lstStyle>
          <a:p>
            <a:fld id="{CDD44AE6-A716-4132-9D80-DC647E7333E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037708483"/>
      </p:ext>
    </p:extLst>
  </p:cSld>
  <p:clrMapOvr>
    <a:overrideClrMapping bg1="lt1" tx1="dk1" bg2="lt2" tx2="dk2" accent1="accent1" accent2="accent2" accent3="accent3" accent4="accent4" accent5="accent5" accent6="accent6" hlink="hlink" folHlink="folHlink"/>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758827" y="1438275"/>
            <a:ext cx="3978151" cy="4870450"/>
          </a:xfrm>
        </p:spPr>
        <p:txBody>
          <a:bodyPr/>
          <a:lstStyle>
            <a:lvl1pPr marL="0" indent="0">
              <a:lnSpc>
                <a:spcPct val="100000"/>
              </a:lnSpc>
              <a:buNone/>
              <a:defRPr sz="2600"/>
            </a:lvl1pPr>
            <a:lvl2pPr marL="342900" indent="-342900">
              <a:spcBef>
                <a:spcPts val="36"/>
              </a:spcBef>
              <a:buClr>
                <a:schemeClr val="bg2"/>
              </a:buClr>
              <a:buFont typeface="Arial" pitchFamily="34" charset="0"/>
              <a:buChar char="•"/>
              <a:defRPr sz="2400"/>
            </a:lvl2pPr>
            <a:lvl3pPr marL="619125" indent="-266700">
              <a:defRPr sz="2200"/>
            </a:lvl3pPr>
            <a:lvl4pPr marL="990600" indent="-266700">
              <a:defRPr sz="2200"/>
            </a:lvl4pPr>
            <a:lvl5pPr marL="990600" indent="-266700">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2"/>
          </p:nvPr>
        </p:nvSpPr>
        <p:spPr>
          <a:xfrm>
            <a:off x="4737101" y="1412875"/>
            <a:ext cx="4537075" cy="4895850"/>
          </a:xfrm>
        </p:spPr>
        <p:txBody>
          <a:bodyPr/>
          <a:lstStyle/>
          <a:p>
            <a:pPr lvl="0"/>
            <a:r>
              <a:rPr lang="en-US" noProof="0"/>
              <a:t>Click icon to add picture</a:t>
            </a:r>
            <a:endParaRPr lang="en-GB" noProof="0"/>
          </a:p>
        </p:txBody>
      </p:sp>
      <p:sp>
        <p:nvSpPr>
          <p:cNvPr id="5" name="Rectangle 5"/>
          <p:cNvSpPr>
            <a:spLocks noGrp="1" noChangeArrowheads="1"/>
          </p:cNvSpPr>
          <p:nvPr>
            <p:ph type="ftr" sz="quarter" idx="13"/>
          </p:nvPr>
        </p:nvSpPr>
        <p:spPr>
          <a:ln/>
        </p:spPr>
        <p:txBody>
          <a:bodyPr/>
          <a:lstStyle>
            <a:lvl1pPr>
              <a:defRPr/>
            </a:lvl1pPr>
          </a:lstStyle>
          <a:p>
            <a:pPr>
              <a:defRPr/>
            </a:pPr>
            <a:endParaRPr lang="en-GB">
              <a:solidFill>
                <a:srgbClr val="5F6062"/>
              </a:solidFill>
            </a:endParaRPr>
          </a:p>
        </p:txBody>
      </p:sp>
      <p:sp>
        <p:nvSpPr>
          <p:cNvPr id="6" name="Rectangle 6"/>
          <p:cNvSpPr>
            <a:spLocks noGrp="1" noChangeArrowheads="1"/>
          </p:cNvSpPr>
          <p:nvPr>
            <p:ph type="sldNum" sz="quarter" idx="14"/>
          </p:nvPr>
        </p:nvSpPr>
        <p:spPr>
          <a:ln/>
        </p:spPr>
        <p:txBody>
          <a:bodyPr/>
          <a:lstStyle>
            <a:lvl1pPr>
              <a:defRPr/>
            </a:lvl1pPr>
          </a:lstStyle>
          <a:p>
            <a:fld id="{7B9E9C1D-BDE8-4CCE-8E5C-C0AD2A70273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48565766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solidFill>
                <a:srgbClr val="5F6062"/>
              </a:solidFill>
            </a:endParaRPr>
          </a:p>
        </p:txBody>
      </p:sp>
      <p:sp>
        <p:nvSpPr>
          <p:cNvPr id="4" name="Rectangle 6"/>
          <p:cNvSpPr>
            <a:spLocks noGrp="1" noChangeArrowheads="1"/>
          </p:cNvSpPr>
          <p:nvPr>
            <p:ph type="sldNum" sz="quarter" idx="11"/>
          </p:nvPr>
        </p:nvSpPr>
        <p:spPr>
          <a:ln/>
        </p:spPr>
        <p:txBody>
          <a:bodyPr/>
          <a:lstStyle>
            <a:lvl1pPr>
              <a:defRPr/>
            </a:lvl1pPr>
          </a:lstStyle>
          <a:p>
            <a:fld id="{0A883149-21D5-4593-99F1-9130053ED1A1}"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74616138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Chart Placeholder 6"/>
          <p:cNvSpPr>
            <a:spLocks noGrp="1"/>
          </p:cNvSpPr>
          <p:nvPr>
            <p:ph type="chart" sz="quarter" idx="12"/>
          </p:nvPr>
        </p:nvSpPr>
        <p:spPr>
          <a:xfrm>
            <a:off x="1784648" y="1988840"/>
            <a:ext cx="5832648" cy="4176464"/>
          </a:xfrm>
        </p:spPr>
        <p:txBody>
          <a:bodyPr/>
          <a:lstStyle/>
          <a:p>
            <a:pPr lvl="0"/>
            <a:r>
              <a:rPr lang="en-US" noProof="0"/>
              <a:t>Click icon to add chart</a:t>
            </a:r>
            <a:endParaRPr lang="en-GB" noProof="0"/>
          </a:p>
        </p:txBody>
      </p:sp>
      <p:sp>
        <p:nvSpPr>
          <p:cNvPr id="4" name="Rectangle 5"/>
          <p:cNvSpPr>
            <a:spLocks noGrp="1" noChangeArrowheads="1"/>
          </p:cNvSpPr>
          <p:nvPr>
            <p:ph type="ftr" sz="quarter" idx="13"/>
          </p:nvPr>
        </p:nvSpPr>
        <p:spPr>
          <a:ln/>
        </p:spPr>
        <p:txBody>
          <a:bodyPr/>
          <a:lstStyle>
            <a:lvl1pPr>
              <a:defRPr/>
            </a:lvl1pPr>
          </a:lstStyle>
          <a:p>
            <a:pPr>
              <a:defRPr/>
            </a:pPr>
            <a:endParaRPr lang="en-GB">
              <a:solidFill>
                <a:srgbClr val="5F6062"/>
              </a:solidFill>
            </a:endParaRPr>
          </a:p>
        </p:txBody>
      </p:sp>
      <p:sp>
        <p:nvSpPr>
          <p:cNvPr id="5" name="Rectangle 6"/>
          <p:cNvSpPr>
            <a:spLocks noGrp="1" noChangeArrowheads="1"/>
          </p:cNvSpPr>
          <p:nvPr>
            <p:ph type="sldNum" sz="quarter" idx="14"/>
          </p:nvPr>
        </p:nvSpPr>
        <p:spPr>
          <a:ln/>
        </p:spPr>
        <p:txBody>
          <a:bodyPr/>
          <a:lstStyle>
            <a:lvl1pPr>
              <a:defRPr/>
            </a:lvl1pPr>
          </a:lstStyle>
          <a:p>
            <a:fld id="{BD359CB6-6D6A-41F8-B89F-F16BDB380B0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9932304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 SignPost">
    <p:spTree>
      <p:nvGrpSpPr>
        <p:cNvPr id="1" name=""/>
        <p:cNvGrpSpPr/>
        <p:nvPr/>
      </p:nvGrpSpPr>
      <p:grpSpPr>
        <a:xfrm>
          <a:off x="0" y="0"/>
          <a:ext cx="0" cy="0"/>
          <a:chOff x="0" y="0"/>
          <a:chExt cx="0" cy="0"/>
        </a:xfrm>
      </p:grpSpPr>
      <p:pic>
        <p:nvPicPr>
          <p:cNvPr id="4" name="Picture 24" descr="pp template 8"/>
          <p:cNvPicPr>
            <a:picLocks noChangeAspect="1" noChangeArrowheads="1"/>
          </p:cNvPicPr>
          <p:nvPr/>
        </p:nvPicPr>
        <p:blipFill>
          <a:blip r:embed="rId2" cstate="print">
            <a:extLst>
              <a:ext uri="{28A0092B-C50C-407E-A947-70E740481C1C}">
                <a14:useLocalDpi xmlns:a14="http://schemas.microsoft.com/office/drawing/2010/main" val="0"/>
              </a:ext>
            </a:extLst>
          </a:blip>
          <a:srcRect t="3088"/>
          <a:stretch>
            <a:fillRect/>
          </a:stretch>
        </p:blipFill>
        <p:spPr bwMode="auto">
          <a:xfrm>
            <a:off x="288927" y="0"/>
            <a:ext cx="9326563" cy="478313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1"/>
          <p:cNvSpPr txBox="1">
            <a:spLocks noChangeArrowheads="1"/>
          </p:cNvSpPr>
          <p:nvPr/>
        </p:nvSpPr>
        <p:spPr bwMode="gray">
          <a:xfrm>
            <a:off x="762001" y="6019801"/>
            <a:ext cx="4049713" cy="276999"/>
          </a:xfrm>
          <a:prstGeom prst="rect">
            <a:avLst/>
          </a:prstGeom>
          <a:noFill/>
          <a:ln>
            <a:noFill/>
          </a:ln>
          <a:effectLst/>
          <a:extLst/>
        </p:spPr>
        <p:txBody>
          <a:bodyPr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sz="900">
                <a:solidFill>
                  <a:srgbClr val="5F6062"/>
                </a:solidFill>
                <a:cs typeface="+mn-cs"/>
              </a:rPr>
              <a:t>The views expressed in this presentation are those of the presenter, </a:t>
            </a:r>
            <a:br>
              <a:rPr lang="en-GB" sz="900">
                <a:solidFill>
                  <a:srgbClr val="5F6062"/>
                </a:solidFill>
                <a:cs typeface="+mn-cs"/>
              </a:rPr>
            </a:br>
            <a:r>
              <a:rPr lang="en-GB" sz="900">
                <a:solidFill>
                  <a:srgbClr val="5F6062"/>
                </a:solidFill>
                <a:cs typeface="+mn-cs"/>
              </a:rPr>
              <a:t>not necessarily those of the IASB or IFRS Foundation.</a:t>
            </a:r>
          </a:p>
        </p:txBody>
      </p:sp>
      <p:sp>
        <p:nvSpPr>
          <p:cNvPr id="6" name="Rectangle 29"/>
          <p:cNvSpPr>
            <a:spLocks noChangeArrowheads="1"/>
          </p:cNvSpPr>
          <p:nvPr/>
        </p:nvSpPr>
        <p:spPr bwMode="gray">
          <a:xfrm>
            <a:off x="762000" y="6462713"/>
            <a:ext cx="56483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GB" sz="700" dirty="0">
              <a:ea typeface="ＭＳ Ｐゴシック" charset="-128"/>
              <a:cs typeface="+mn-cs"/>
            </a:endParaRPr>
          </a:p>
        </p:txBody>
      </p:sp>
      <p:sp>
        <p:nvSpPr>
          <p:cNvPr id="7" name="Text Box 20"/>
          <p:cNvSpPr txBox="1">
            <a:spLocks noChangeArrowheads="1"/>
          </p:cNvSpPr>
          <p:nvPr/>
        </p:nvSpPr>
        <p:spPr bwMode="gray">
          <a:xfrm>
            <a:off x="738188" y="914402"/>
            <a:ext cx="6426200"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600">
                <a:solidFill>
                  <a:srgbClr val="FFFFFF"/>
                </a:solidFill>
                <a:ea typeface="ＭＳ Ｐゴシック" charset="-128"/>
                <a:cs typeface="+mn-cs"/>
              </a:rPr>
              <a:t>International Financial Reporting Standards</a:t>
            </a:r>
          </a:p>
        </p:txBody>
      </p:sp>
      <p:pic>
        <p:nvPicPr>
          <p:cNvPr id="8" name="Picture 17"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771901" y="1914525"/>
            <a:ext cx="5467350" cy="1951038"/>
          </a:xfrm>
        </p:spPr>
        <p:txBody>
          <a:bodyPr/>
          <a:lstStyle>
            <a:lvl1pPr algn="r">
              <a:defRPr sz="3800" b="0">
                <a:solidFill>
                  <a:schemeClr val="bg1"/>
                </a:solidFill>
              </a:defRPr>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3771901" y="3962400"/>
            <a:ext cx="5467350" cy="528638"/>
          </a:xfrm>
        </p:spPr>
        <p:txBody>
          <a:bodyPr/>
          <a:lstStyle>
            <a:lvl1pPr marL="0" indent="0" algn="r">
              <a:lnSpc>
                <a:spcPct val="90000"/>
              </a:lnSpc>
              <a:buFontTx/>
              <a:buNone/>
              <a:defRPr sz="1500">
                <a:solidFill>
                  <a:schemeClr val="bg1"/>
                </a:solidFill>
              </a:defRPr>
            </a:lvl1pPr>
          </a:lstStyle>
          <a:p>
            <a:pPr lvl="0"/>
            <a:r>
              <a:rPr lang="en-US" noProof="0"/>
              <a:t>Click to edit Master subtitle style</a:t>
            </a:r>
            <a:endParaRPr lang="en-GB" noProof="0"/>
          </a:p>
        </p:txBody>
      </p:sp>
      <p:sp>
        <p:nvSpPr>
          <p:cNvPr id="9" name="Rectangle 4"/>
          <p:cNvSpPr>
            <a:spLocks noGrp="1" noChangeArrowheads="1"/>
          </p:cNvSpPr>
          <p:nvPr>
            <p:ph type="dt" sz="half" idx="10"/>
          </p:nvPr>
        </p:nvSpPr>
        <p:spPr bwMode="gray">
          <a:xfrm>
            <a:off x="760413" y="371475"/>
            <a:ext cx="1289050"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ea typeface="+mn-ea"/>
                <a:cs typeface="+mn-cs"/>
              </a:defRPr>
            </a:lvl1pPr>
          </a:lstStyle>
          <a:p>
            <a:pPr>
              <a:defRPr/>
            </a:pPr>
            <a:endParaRPr lang="en-GB"/>
          </a:p>
        </p:txBody>
      </p:sp>
      <p:sp>
        <p:nvSpPr>
          <p:cNvPr id="10" name="Rectangle 5"/>
          <p:cNvSpPr>
            <a:spLocks noGrp="1" noChangeArrowheads="1"/>
          </p:cNvSpPr>
          <p:nvPr>
            <p:ph type="ftr" sz="quarter" idx="11"/>
          </p:nvPr>
        </p:nvSpPr>
        <p:spPr>
          <a:xfrm>
            <a:off x="758825" y="6462713"/>
            <a:ext cx="6118225" cy="190500"/>
          </a:xfrm>
          <a:ln/>
        </p:spPr>
        <p:txBody>
          <a:bodyPr/>
          <a:lstStyle>
            <a:lvl1pPr>
              <a:defRPr/>
            </a:lvl1pPr>
          </a:lstStyle>
          <a:p>
            <a:pPr>
              <a:defRPr/>
            </a:pPr>
            <a:endParaRPr lang="en-GB" dirty="0">
              <a:solidFill>
                <a:srgbClr val="5F6062"/>
              </a:solidFill>
            </a:endParaRPr>
          </a:p>
        </p:txBody>
      </p:sp>
      <p:sp>
        <p:nvSpPr>
          <p:cNvPr id="11" name="Slide Number Placeholder 1"/>
          <p:cNvSpPr>
            <a:spLocks noGrp="1"/>
          </p:cNvSpPr>
          <p:nvPr>
            <p:ph type="sldNum" sz="quarter" idx="4"/>
          </p:nvPr>
        </p:nvSpPr>
        <p:spPr>
          <a:xfrm>
            <a:off x="6825208" y="615605"/>
            <a:ext cx="2311400" cy="365125"/>
          </a:xfrm>
          <a:prstGeom prst="rect">
            <a:avLst/>
          </a:prstGeom>
        </p:spPr>
        <p:txBody>
          <a:bodyPr vert="horz" lIns="91440" tIns="45720" rIns="91440" bIns="45720" rtlCol="0" anchor="ctr"/>
          <a:lstStyle>
            <a:lvl1pPr algn="r">
              <a:defRPr sz="1800">
                <a:solidFill>
                  <a:schemeClr val="bg1"/>
                </a:solidFill>
              </a:defRPr>
            </a:lvl1pPr>
          </a:lstStyle>
          <a:p>
            <a:fld id="{0E157E24-94FB-5547-89B9-DD231CECEEFB}" type="slidenum">
              <a:rPr lang="en-US" smtClean="0"/>
              <a:pPr/>
              <a:t>‹#›</a:t>
            </a:fld>
            <a:endParaRPr lang="en-US" dirty="0"/>
          </a:p>
        </p:txBody>
      </p:sp>
    </p:spTree>
    <p:extLst>
      <p:ext uri="{BB962C8B-B14F-4D97-AF65-F5344CB8AC3E}">
        <p14:creationId xmlns:p14="http://schemas.microsoft.com/office/powerpoint/2010/main" val="239023494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100000"/>
              </a:lnSpc>
              <a:defRPr/>
            </a:lvl1pPr>
            <a:lvl2pPr>
              <a:spcBef>
                <a:spcPts val="36"/>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fld id="{5460A3FB-9367-40CD-AEB5-97AD27462D7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05199814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ngle Col Text -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lnSpc>
                <a:spcPct val="100000"/>
              </a:lnSpc>
              <a:buNone/>
              <a:defRPr b="1">
                <a:solidFill>
                  <a:schemeClr val="bg2"/>
                </a:solidFill>
              </a:defRPr>
            </a:lvl1pPr>
            <a:lvl2pPr marL="266700" indent="-266700">
              <a:lnSpc>
                <a:spcPct val="100000"/>
              </a:lnSpc>
              <a:spcBef>
                <a:spcPts val="936"/>
              </a:spcBef>
              <a:buClr>
                <a:schemeClr val="bg2"/>
              </a:buClr>
              <a:buFont typeface="Arial" pitchFamily="34" charset="0"/>
              <a:buChar char="•"/>
              <a:defRPr sz="2600"/>
            </a:lvl2pPr>
            <a:lvl3pPr marL="619125" indent="-266700">
              <a:defRPr sz="2400"/>
            </a:lvl3pPr>
            <a:lvl4pPr marL="990600" indent="-266700">
              <a:defRPr/>
            </a:lvl4pPr>
            <a:lvl5pPr marL="1352550" indent="-2667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fld id="{B1C1AA67-B064-49E0-9F8F-E9C7F46DBB84}"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41090344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ulle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361950" indent="-361950">
              <a:lnSpc>
                <a:spcPct val="100000"/>
              </a:lnSpc>
              <a:buFont typeface="Wingdings" pitchFamily="2" charset="2"/>
              <a:buChar char="ü"/>
              <a:defRPr/>
            </a:lvl1pPr>
            <a:lvl2pPr marL="895350" indent="-361950">
              <a:spcBef>
                <a:spcPts val="936"/>
              </a:spcBef>
              <a:buClr>
                <a:schemeClr val="bg2"/>
              </a:buClr>
              <a:buFont typeface="Wingdings" pitchFamily="2" charset="2"/>
              <a:buChar char=""/>
              <a:defRPr sz="2400"/>
            </a:lvl2pPr>
            <a:lvl3pPr marL="1352550" indent="-266700">
              <a:defRPr sz="2200"/>
            </a:lvl3pPr>
            <a:lvl4pPr marL="1352550" indent="-266700">
              <a:tabLst/>
              <a:defRPr sz="2200"/>
            </a:lvl4pPr>
            <a:lvl5pPr marL="1352550" indent="-266700">
              <a:tabLs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GB">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fld id="{55D6D089-7E91-4AB4-AC1A-CC664F5F1D0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79889136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4" name="Rectangle 13"/>
          <p:cNvSpPr>
            <a:spLocks noChangeArrowheads="1"/>
          </p:cNvSpPr>
          <p:nvPr/>
        </p:nvSpPr>
        <p:spPr bwMode="gray">
          <a:xfrm>
            <a:off x="8537575" y="0"/>
            <a:ext cx="719138"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ea typeface="ＭＳ Ｐゴシック" charset="-128"/>
              <a:cs typeface="+mn-cs"/>
            </a:endParaRPr>
          </a:p>
        </p:txBody>
      </p:sp>
      <p:sp>
        <p:nvSpPr>
          <p:cNvPr id="5" name="Line 12"/>
          <p:cNvSpPr>
            <a:spLocks noChangeShapeType="1"/>
          </p:cNvSpPr>
          <p:nvPr/>
        </p:nvSpPr>
        <p:spPr bwMode="gray">
          <a:xfrm>
            <a:off x="358775" y="1042988"/>
            <a:ext cx="9180513"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GB" sz="2400">
              <a:ea typeface="ＭＳ Ｐゴシック" charset="-128"/>
              <a:cs typeface="+mn-cs"/>
            </a:endParaRPr>
          </a:p>
        </p:txBody>
      </p:sp>
      <p:pic>
        <p:nvPicPr>
          <p:cNvPr id="6" name="Picture 11" descr="11275 PPT divider_150_rgb_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6" y="0"/>
            <a:ext cx="9182100"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gray">
          <a:xfrm>
            <a:off x="738188" y="952502"/>
            <a:ext cx="6426200" cy="244475"/>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600">
                <a:solidFill>
                  <a:srgbClr val="FFFFFF"/>
                </a:solidFill>
                <a:ea typeface="ＭＳ Ｐゴシック" charset="-128"/>
                <a:cs typeface="+mn-cs"/>
              </a:rPr>
              <a:t>International Financial Reporting Standards</a:t>
            </a:r>
          </a:p>
        </p:txBody>
      </p:sp>
      <p:sp>
        <p:nvSpPr>
          <p:cNvPr id="8" name="Text Box 9"/>
          <p:cNvSpPr txBox="1">
            <a:spLocks noChangeArrowheads="1"/>
          </p:cNvSpPr>
          <p:nvPr/>
        </p:nvSpPr>
        <p:spPr bwMode="gray">
          <a:xfrm>
            <a:off x="758826" y="5883276"/>
            <a:ext cx="4049713" cy="307777"/>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000">
                <a:solidFill>
                  <a:srgbClr val="5F6062"/>
                </a:solidFill>
                <a:ea typeface="ＭＳ Ｐゴシック" charset="-128"/>
                <a:cs typeface="+mn-cs"/>
              </a:rPr>
              <a:t>The views expressed in this presentation are those of the presenter, </a:t>
            </a:r>
            <a:br>
              <a:rPr lang="en-GB" sz="1000">
                <a:solidFill>
                  <a:srgbClr val="5F6062"/>
                </a:solidFill>
                <a:ea typeface="ＭＳ Ｐゴシック" charset="-128"/>
                <a:cs typeface="+mn-cs"/>
              </a:rPr>
            </a:br>
            <a:r>
              <a:rPr lang="en-GB" sz="1000">
                <a:solidFill>
                  <a:srgbClr val="5F6062"/>
                </a:solidFill>
                <a:ea typeface="ＭＳ Ｐゴシック" charset="-128"/>
                <a:cs typeface="+mn-cs"/>
              </a:rPr>
              <a:t>not necessarily those of the IASB or IFRS Foundation</a:t>
            </a:r>
          </a:p>
        </p:txBody>
      </p:sp>
      <p:pic>
        <p:nvPicPr>
          <p:cNvPr id="9" name="Picture 13"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a:spLocks noGrp="1" noChangeArrowheads="1"/>
          </p:cNvSpPr>
          <p:nvPr>
            <p:ph type="ctrTitle"/>
          </p:nvPr>
        </p:nvSpPr>
        <p:spPr>
          <a:xfrm>
            <a:off x="3771901" y="1914525"/>
            <a:ext cx="5467350" cy="1951038"/>
          </a:xfrm>
        </p:spPr>
        <p:txBody>
          <a:bodyPr/>
          <a:lstStyle>
            <a:lvl1pPr algn="r">
              <a:defRPr sz="3800" b="0">
                <a:solidFill>
                  <a:schemeClr val="bg1"/>
                </a:solidFill>
              </a:defRPr>
            </a:lvl1pPr>
          </a:lstStyle>
          <a:p>
            <a:pPr lvl="0"/>
            <a:r>
              <a:rPr lang="en-US" noProof="0"/>
              <a:t>Click to edit Master title style</a:t>
            </a:r>
            <a:endParaRPr lang="en-GB" noProof="0"/>
          </a:p>
        </p:txBody>
      </p:sp>
      <p:sp>
        <p:nvSpPr>
          <p:cNvPr id="14" name="Rectangle 3"/>
          <p:cNvSpPr>
            <a:spLocks noGrp="1" noChangeArrowheads="1"/>
          </p:cNvSpPr>
          <p:nvPr>
            <p:ph type="subTitle" idx="1"/>
          </p:nvPr>
        </p:nvSpPr>
        <p:spPr>
          <a:xfrm>
            <a:off x="3771901" y="3962400"/>
            <a:ext cx="5467350" cy="528638"/>
          </a:xfrm>
        </p:spPr>
        <p:txBody>
          <a:bodyPr/>
          <a:lstStyle>
            <a:lvl1pPr marL="0" indent="0" algn="r">
              <a:lnSpc>
                <a:spcPct val="90000"/>
              </a:lnSpc>
              <a:buFontTx/>
              <a:buNone/>
              <a:defRPr sz="1500">
                <a:solidFill>
                  <a:schemeClr val="bg1"/>
                </a:solidFill>
              </a:defRPr>
            </a:lvl1pPr>
          </a:lstStyle>
          <a:p>
            <a:pPr lvl="0"/>
            <a:r>
              <a:rPr lang="en-US" noProof="0"/>
              <a:t>Click to edit Master subtitle style</a:t>
            </a:r>
            <a:endParaRPr lang="en-GB" noProof="0"/>
          </a:p>
        </p:txBody>
      </p:sp>
      <p:sp>
        <p:nvSpPr>
          <p:cNvPr id="10" name="Rectangle 9"/>
          <p:cNvSpPr>
            <a:spLocks noGrp="1" noChangeArrowheads="1"/>
          </p:cNvSpPr>
          <p:nvPr>
            <p:ph type="ftr" sz="quarter" idx="10"/>
          </p:nvPr>
        </p:nvSpPr>
        <p:spPr>
          <a:xfrm>
            <a:off x="758825" y="6462715"/>
            <a:ext cx="6118225" cy="192087"/>
          </a:xfrm>
        </p:spPr>
        <p:txBody>
          <a:bodyPr/>
          <a:lstStyle>
            <a:lvl1pPr>
              <a:defRPr sz="700"/>
            </a:lvl1pPr>
          </a:lstStyle>
          <a:p>
            <a:pPr>
              <a:defRPr/>
            </a:pPr>
            <a:endParaRPr lang="en-GB">
              <a:solidFill>
                <a:srgbClr val="5F6062"/>
              </a:solidFill>
            </a:endParaRPr>
          </a:p>
        </p:txBody>
      </p:sp>
      <p:sp>
        <p:nvSpPr>
          <p:cNvPr id="11" name="Rectangle 4"/>
          <p:cNvSpPr>
            <a:spLocks noGrp="1" noChangeArrowheads="1"/>
          </p:cNvSpPr>
          <p:nvPr>
            <p:ph type="dt" sz="half" idx="11"/>
          </p:nvPr>
        </p:nvSpPr>
        <p:spPr bwMode="gray">
          <a:xfrm>
            <a:off x="760413" y="371475"/>
            <a:ext cx="1289050"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ea typeface="+mn-ea"/>
                <a:cs typeface="+mn-cs"/>
              </a:defRPr>
            </a:lvl1pPr>
          </a:lstStyle>
          <a:p>
            <a:pPr>
              <a:defRPr/>
            </a:pPr>
            <a:endParaRPr lang="en-GB"/>
          </a:p>
        </p:txBody>
      </p:sp>
      <p:sp>
        <p:nvSpPr>
          <p:cNvPr id="12" name="Slide Number Placeholder 1"/>
          <p:cNvSpPr>
            <a:spLocks noGrp="1"/>
          </p:cNvSpPr>
          <p:nvPr>
            <p:ph type="sldNum" sz="quarter" idx="4"/>
          </p:nvPr>
        </p:nvSpPr>
        <p:spPr>
          <a:xfrm>
            <a:off x="6825208" y="615605"/>
            <a:ext cx="2311400" cy="365125"/>
          </a:xfrm>
          <a:prstGeom prst="rect">
            <a:avLst/>
          </a:prstGeom>
        </p:spPr>
        <p:txBody>
          <a:bodyPr vert="horz" lIns="91440" tIns="45720" rIns="91440" bIns="45720" rtlCol="0" anchor="ctr"/>
          <a:lstStyle>
            <a:lvl1pPr algn="r">
              <a:defRPr sz="1800">
                <a:solidFill>
                  <a:schemeClr val="bg1"/>
                </a:solidFill>
              </a:defRPr>
            </a:lvl1pPr>
          </a:lstStyle>
          <a:p>
            <a:fld id="{0E157E24-94FB-5547-89B9-DD231CECEEFB}" type="slidenum">
              <a:rPr lang="en-US" smtClean="0"/>
              <a:pPr/>
              <a:t>‹#›</a:t>
            </a:fld>
            <a:endParaRPr lang="en-US" dirty="0"/>
          </a:p>
        </p:txBody>
      </p:sp>
    </p:spTree>
    <p:extLst>
      <p:ext uri="{BB962C8B-B14F-4D97-AF65-F5344CB8AC3E}">
        <p14:creationId xmlns:p14="http://schemas.microsoft.com/office/powerpoint/2010/main" val="2637017610"/>
      </p:ext>
    </p:extLst>
  </p:cSld>
  <p:clrMapOvr>
    <a:overrideClrMapping bg1="lt1" tx1="dk1" bg2="lt2" tx2="dk2" accent1="accent1" accent2="accent2" accent3="accent3" accent4="accent4" accent5="accent5" accent6="accent6" hlink="hlink" folHlink="folHlink"/>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6537" y="1340768"/>
            <a:ext cx="4095502" cy="639762"/>
          </a:xfrm>
        </p:spPr>
        <p:txBody>
          <a:bodyPr anchor="b"/>
          <a:lstStyle>
            <a:lvl1pPr marL="0" indent="0">
              <a:buNone/>
              <a:defRPr sz="2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6537" y="2132856"/>
            <a:ext cx="4095502" cy="3951288"/>
          </a:xfr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032376" y="1340768"/>
            <a:ext cx="4241105" cy="639762"/>
          </a:xfrm>
        </p:spPr>
        <p:txBody>
          <a:bodyPr anchor="b"/>
          <a:lstStyle>
            <a:lvl1pPr marL="0" indent="0">
              <a:buNone/>
              <a:defRPr lang="en-US" sz="2600" b="1"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6" y="2132856"/>
            <a:ext cx="4241105" cy="3951288"/>
          </a:xfr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755650" y="182563"/>
            <a:ext cx="7337425" cy="792162"/>
          </a:xfrm>
        </p:spPr>
        <p:txBody>
          <a:bodyPr/>
          <a:lstStyle/>
          <a:p>
            <a:r>
              <a:rPr lang="en-US"/>
              <a:t>Click to edit Master title style</a:t>
            </a:r>
            <a:endParaRPr lang="en-GB" dirty="0"/>
          </a:p>
        </p:txBody>
      </p:sp>
      <p:sp>
        <p:nvSpPr>
          <p:cNvPr id="7" name="Rectangle 5"/>
          <p:cNvSpPr>
            <a:spLocks noGrp="1" noChangeArrowheads="1"/>
          </p:cNvSpPr>
          <p:nvPr>
            <p:ph type="ftr" sz="quarter" idx="10"/>
          </p:nvPr>
        </p:nvSpPr>
        <p:spPr>
          <a:ln/>
        </p:spPr>
        <p:txBody>
          <a:bodyPr/>
          <a:lstStyle>
            <a:lvl1pPr>
              <a:defRPr/>
            </a:lvl1pPr>
          </a:lstStyle>
          <a:p>
            <a:pPr>
              <a:defRPr/>
            </a:pPr>
            <a:endParaRPr lang="en-GB">
              <a:solidFill>
                <a:srgbClr val="5F6062"/>
              </a:solidFill>
            </a:endParaRPr>
          </a:p>
        </p:txBody>
      </p:sp>
      <p:sp>
        <p:nvSpPr>
          <p:cNvPr id="8" name="Rectangle 6"/>
          <p:cNvSpPr>
            <a:spLocks noGrp="1" noChangeArrowheads="1"/>
          </p:cNvSpPr>
          <p:nvPr>
            <p:ph type="sldNum" sz="quarter" idx="11"/>
          </p:nvPr>
        </p:nvSpPr>
        <p:spPr>
          <a:ln/>
        </p:spPr>
        <p:txBody>
          <a:bodyPr/>
          <a:lstStyle>
            <a:lvl1pPr>
              <a:defRPr/>
            </a:lvl1pPr>
          </a:lstStyle>
          <a:p>
            <a:fld id="{4792BE15-2587-42C2-B78E-85C56F46548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360515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2"/>
            <a:ext cx="7337425" cy="974725"/>
          </a:xfrm>
          <a:prstGeom prst="rect">
            <a:avLst/>
          </a:prstGeom>
        </p:spPr>
        <p:txBody>
          <a:bodyPr/>
          <a:lstStyle/>
          <a:p>
            <a:r>
              <a:rPr lang="en-US" dirty="0"/>
              <a:t/>
            </a:r>
            <a:br>
              <a:rPr lang="en-US" dirty="0"/>
            </a:br>
            <a:r>
              <a:rPr lang="en-US" dirty="0"/>
              <a:t>Click to edit Master title style</a:t>
            </a:r>
          </a:p>
        </p:txBody>
      </p:sp>
      <p:sp>
        <p:nvSpPr>
          <p:cNvPr id="3" name="Content Placeholder 2"/>
          <p:cNvSpPr>
            <a:spLocks noGrp="1"/>
          </p:cNvSpPr>
          <p:nvPr>
            <p:ph sz="half" idx="1"/>
          </p:nvPr>
        </p:nvSpPr>
        <p:spPr>
          <a:xfrm>
            <a:off x="495300" y="1600202"/>
            <a:ext cx="4381501"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29199" y="1600202"/>
            <a:ext cx="4381501"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a:xfrm>
            <a:off x="6825208" y="615605"/>
            <a:ext cx="2311400" cy="365125"/>
          </a:xfrm>
          <a:prstGeom prst="rect">
            <a:avLst/>
          </a:prstGeom>
        </p:spPr>
        <p:txBody>
          <a:bodyPr vert="horz" lIns="91440" tIns="45720" rIns="91440" bIns="45720" rtlCol="0" anchor="ctr"/>
          <a:lstStyle>
            <a:lvl1pPr algn="r">
              <a:defRPr sz="1800">
                <a:solidFill>
                  <a:schemeClr val="bg1"/>
                </a:solidFill>
              </a:defRPr>
            </a:lvl1pPr>
          </a:lstStyle>
          <a:p>
            <a:fld id="{0E157E24-94FB-5547-89B9-DD231CECEEFB}" type="slidenum">
              <a:rPr lang="en-US" smtClean="0"/>
              <a:pPr/>
              <a:t>‹#›</a:t>
            </a:fld>
            <a:endParaRPr lang="en-US" dirty="0"/>
          </a:p>
        </p:txBody>
      </p:sp>
    </p:spTree>
    <p:extLst>
      <p:ext uri="{BB962C8B-B14F-4D97-AF65-F5344CB8AC3E}">
        <p14:creationId xmlns:p14="http://schemas.microsoft.com/office/powerpoint/2010/main" val="299422136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3"/>
          <p:cNvSpPr>
            <a:spLocks noChangeArrowheads="1"/>
          </p:cNvSpPr>
          <p:nvPr/>
        </p:nvSpPr>
        <p:spPr bwMode="gray">
          <a:xfrm>
            <a:off x="8537575" y="0"/>
            <a:ext cx="719138"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ea typeface="ＭＳ Ｐゴシック" charset="-128"/>
              <a:cs typeface="+mn-cs"/>
            </a:endParaRPr>
          </a:p>
        </p:txBody>
      </p:sp>
      <p:sp>
        <p:nvSpPr>
          <p:cNvPr id="6" name="Line 12"/>
          <p:cNvSpPr>
            <a:spLocks noChangeShapeType="1"/>
          </p:cNvSpPr>
          <p:nvPr/>
        </p:nvSpPr>
        <p:spPr bwMode="gray">
          <a:xfrm>
            <a:off x="358775" y="1042988"/>
            <a:ext cx="9180513"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GB" sz="2400">
              <a:ea typeface="ＭＳ Ｐゴシック" charset="-128"/>
              <a:cs typeface="+mn-cs"/>
            </a:endParaRPr>
          </a:p>
        </p:txBody>
      </p:sp>
      <p:pic>
        <p:nvPicPr>
          <p:cNvPr id="7" name="Picture 9"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58825" y="1438275"/>
            <a:ext cx="4050159" cy="4870450"/>
          </a:xfr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187663" y="1438275"/>
            <a:ext cx="4050001" cy="4870450"/>
          </a:xfr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4"/>
          <p:cNvSpPr>
            <a:spLocks noGrp="1"/>
          </p:cNvSpPr>
          <p:nvPr>
            <p:ph type="ftr" sz="quarter" idx="10"/>
          </p:nvPr>
        </p:nvSpPr>
        <p:spPr/>
        <p:txBody>
          <a:bodyPr/>
          <a:lstStyle>
            <a:lvl1pPr>
              <a:defRPr/>
            </a:lvl1pPr>
          </a:lstStyle>
          <a:p>
            <a:pPr>
              <a:defRPr/>
            </a:pPr>
            <a:endParaRPr lang="en-GB">
              <a:solidFill>
                <a:srgbClr val="5F6062"/>
              </a:solidFill>
            </a:endParaRPr>
          </a:p>
        </p:txBody>
      </p:sp>
      <p:sp>
        <p:nvSpPr>
          <p:cNvPr id="9" name="Slide Number Placeholder 5"/>
          <p:cNvSpPr>
            <a:spLocks noGrp="1"/>
          </p:cNvSpPr>
          <p:nvPr>
            <p:ph type="sldNum" sz="quarter" idx="11"/>
          </p:nvPr>
        </p:nvSpPr>
        <p:spPr/>
        <p:txBody>
          <a:bodyPr/>
          <a:lstStyle>
            <a:lvl1pPr>
              <a:defRPr/>
            </a:lvl1pPr>
          </a:lstStyle>
          <a:p>
            <a:fld id="{CDD44AE6-A716-4132-9D80-DC647E7333E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315070130"/>
      </p:ext>
    </p:extLst>
  </p:cSld>
  <p:clrMapOvr>
    <a:overrideClrMapping bg1="lt1" tx1="dk1" bg2="lt2" tx2="dk2" accent1="accent1" accent2="accent2" accent3="accent3" accent4="accent4" accent5="accent5" accent6="accent6" hlink="hlink" folHlink="folHlink"/>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758827" y="1438275"/>
            <a:ext cx="3978151" cy="4870450"/>
          </a:xfrm>
        </p:spPr>
        <p:txBody>
          <a:bodyPr/>
          <a:lstStyle>
            <a:lvl1pPr marL="0" indent="0">
              <a:lnSpc>
                <a:spcPct val="100000"/>
              </a:lnSpc>
              <a:buNone/>
              <a:defRPr sz="2600"/>
            </a:lvl1pPr>
            <a:lvl2pPr marL="342900" indent="-342900">
              <a:spcBef>
                <a:spcPts val="36"/>
              </a:spcBef>
              <a:buClr>
                <a:schemeClr val="bg2"/>
              </a:buClr>
              <a:buFont typeface="Arial" pitchFamily="34" charset="0"/>
              <a:buChar char="•"/>
              <a:defRPr sz="2400"/>
            </a:lvl2pPr>
            <a:lvl3pPr marL="619125" indent="-266700">
              <a:defRPr sz="2200"/>
            </a:lvl3pPr>
            <a:lvl4pPr marL="990600" indent="-266700">
              <a:defRPr sz="2200"/>
            </a:lvl4pPr>
            <a:lvl5pPr marL="990600" indent="-266700">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2"/>
          </p:nvPr>
        </p:nvSpPr>
        <p:spPr>
          <a:xfrm>
            <a:off x="4737101" y="1412875"/>
            <a:ext cx="4537075" cy="4895850"/>
          </a:xfrm>
        </p:spPr>
        <p:txBody>
          <a:bodyPr/>
          <a:lstStyle/>
          <a:p>
            <a:pPr lvl="0"/>
            <a:r>
              <a:rPr lang="en-US" noProof="0"/>
              <a:t>Click icon to add picture</a:t>
            </a:r>
            <a:endParaRPr lang="en-GB" noProof="0"/>
          </a:p>
        </p:txBody>
      </p:sp>
      <p:sp>
        <p:nvSpPr>
          <p:cNvPr id="5" name="Rectangle 5"/>
          <p:cNvSpPr>
            <a:spLocks noGrp="1" noChangeArrowheads="1"/>
          </p:cNvSpPr>
          <p:nvPr>
            <p:ph type="ftr" sz="quarter" idx="13"/>
          </p:nvPr>
        </p:nvSpPr>
        <p:spPr>
          <a:ln/>
        </p:spPr>
        <p:txBody>
          <a:bodyPr/>
          <a:lstStyle>
            <a:lvl1pPr>
              <a:defRPr/>
            </a:lvl1pPr>
          </a:lstStyle>
          <a:p>
            <a:pPr>
              <a:defRPr/>
            </a:pPr>
            <a:endParaRPr lang="en-GB">
              <a:solidFill>
                <a:srgbClr val="5F6062"/>
              </a:solidFill>
            </a:endParaRPr>
          </a:p>
        </p:txBody>
      </p:sp>
      <p:sp>
        <p:nvSpPr>
          <p:cNvPr id="6" name="Rectangle 6"/>
          <p:cNvSpPr>
            <a:spLocks noGrp="1" noChangeArrowheads="1"/>
          </p:cNvSpPr>
          <p:nvPr>
            <p:ph type="sldNum" sz="quarter" idx="14"/>
          </p:nvPr>
        </p:nvSpPr>
        <p:spPr>
          <a:ln/>
        </p:spPr>
        <p:txBody>
          <a:bodyPr/>
          <a:lstStyle>
            <a:lvl1pPr>
              <a:defRPr/>
            </a:lvl1pPr>
          </a:lstStyle>
          <a:p>
            <a:fld id="{7B9E9C1D-BDE8-4CCE-8E5C-C0AD2A70273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17668288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solidFill>
                <a:srgbClr val="5F6062"/>
              </a:solidFill>
            </a:endParaRPr>
          </a:p>
        </p:txBody>
      </p:sp>
      <p:sp>
        <p:nvSpPr>
          <p:cNvPr id="4" name="Rectangle 6"/>
          <p:cNvSpPr>
            <a:spLocks noGrp="1" noChangeArrowheads="1"/>
          </p:cNvSpPr>
          <p:nvPr>
            <p:ph type="sldNum" sz="quarter" idx="11"/>
          </p:nvPr>
        </p:nvSpPr>
        <p:spPr>
          <a:ln/>
        </p:spPr>
        <p:txBody>
          <a:bodyPr/>
          <a:lstStyle>
            <a:lvl1pPr>
              <a:defRPr/>
            </a:lvl1pPr>
          </a:lstStyle>
          <a:p>
            <a:fld id="{0A883149-21D5-4593-99F1-9130053ED1A1}"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92015888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Chart Placeholder 6"/>
          <p:cNvSpPr>
            <a:spLocks noGrp="1"/>
          </p:cNvSpPr>
          <p:nvPr>
            <p:ph type="chart" sz="quarter" idx="12"/>
          </p:nvPr>
        </p:nvSpPr>
        <p:spPr>
          <a:xfrm>
            <a:off x="1784648" y="1988840"/>
            <a:ext cx="5832648" cy="4176464"/>
          </a:xfrm>
        </p:spPr>
        <p:txBody>
          <a:bodyPr/>
          <a:lstStyle/>
          <a:p>
            <a:pPr lvl="0"/>
            <a:r>
              <a:rPr lang="en-US" noProof="0"/>
              <a:t>Click icon to add chart</a:t>
            </a:r>
            <a:endParaRPr lang="en-GB" noProof="0"/>
          </a:p>
        </p:txBody>
      </p:sp>
      <p:sp>
        <p:nvSpPr>
          <p:cNvPr id="4" name="Rectangle 5"/>
          <p:cNvSpPr>
            <a:spLocks noGrp="1" noChangeArrowheads="1"/>
          </p:cNvSpPr>
          <p:nvPr>
            <p:ph type="ftr" sz="quarter" idx="13"/>
          </p:nvPr>
        </p:nvSpPr>
        <p:spPr>
          <a:ln/>
        </p:spPr>
        <p:txBody>
          <a:bodyPr/>
          <a:lstStyle>
            <a:lvl1pPr>
              <a:defRPr/>
            </a:lvl1pPr>
          </a:lstStyle>
          <a:p>
            <a:pPr>
              <a:defRPr/>
            </a:pPr>
            <a:endParaRPr lang="en-GB">
              <a:solidFill>
                <a:srgbClr val="5F6062"/>
              </a:solidFill>
            </a:endParaRPr>
          </a:p>
        </p:txBody>
      </p:sp>
      <p:sp>
        <p:nvSpPr>
          <p:cNvPr id="5" name="Rectangle 6"/>
          <p:cNvSpPr>
            <a:spLocks noGrp="1" noChangeArrowheads="1"/>
          </p:cNvSpPr>
          <p:nvPr>
            <p:ph type="sldNum" sz="quarter" idx="14"/>
          </p:nvPr>
        </p:nvSpPr>
        <p:spPr>
          <a:ln/>
        </p:spPr>
        <p:txBody>
          <a:bodyPr/>
          <a:lstStyle>
            <a:lvl1pPr>
              <a:defRPr/>
            </a:lvl1pPr>
          </a:lstStyle>
          <a:p>
            <a:fld id="{BD359CB6-6D6A-41F8-B89F-F16BDB380B0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6555958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23540688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1832081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55650" y="2"/>
            <a:ext cx="7337425" cy="908721"/>
          </a:xfrm>
          <a:prstGeom prst="rect">
            <a:avLst/>
          </a:prstGeom>
        </p:spPr>
        <p:txBody>
          <a:bodyPr/>
          <a:lstStyle/>
          <a:p>
            <a:r>
              <a:rPr lang="en-US" dirty="0"/>
              <a:t/>
            </a:r>
            <a:br>
              <a:rPr lang="en-US" dirty="0"/>
            </a:br>
            <a:r>
              <a:rPr lang="en-US" dirty="0"/>
              <a:t>Click to edit Master title style</a:t>
            </a:r>
          </a:p>
        </p:txBody>
      </p:sp>
      <p:sp>
        <p:nvSpPr>
          <p:cNvPr id="6" name="Content Placeholder 2"/>
          <p:cNvSpPr>
            <a:spLocks noGrp="1"/>
          </p:cNvSpPr>
          <p:nvPr>
            <p:ph idx="1"/>
          </p:nvPr>
        </p:nvSpPr>
        <p:spPr>
          <a:xfrm>
            <a:off x="495300" y="1600201"/>
            <a:ext cx="8915400" cy="406104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37130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58826" y="1438275"/>
            <a:ext cx="4171950"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83175" y="1438275"/>
            <a:ext cx="4173538"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7145173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62622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61578357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7" y="1535113"/>
            <a:ext cx="437832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7" y="2174875"/>
            <a:ext cx="437832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a:xfrm>
            <a:off x="6825208" y="615605"/>
            <a:ext cx="2311400" cy="365125"/>
          </a:xfrm>
          <a:prstGeom prst="rect">
            <a:avLst/>
          </a:prstGeom>
        </p:spPr>
        <p:txBody>
          <a:bodyPr vert="horz" lIns="91440" tIns="45720" rIns="91440" bIns="45720" rtlCol="0" anchor="ctr"/>
          <a:lstStyle>
            <a:lvl1pPr algn="r">
              <a:defRPr sz="1800">
                <a:solidFill>
                  <a:schemeClr val="bg1"/>
                </a:solidFill>
              </a:defRPr>
            </a:lvl1pPr>
          </a:lstStyle>
          <a:p>
            <a:fld id="{0E157E24-94FB-5547-89B9-DD231CECEEFB}" type="slidenum">
              <a:rPr lang="en-US" smtClean="0"/>
              <a:pPr/>
              <a:t>‹#›</a:t>
            </a:fld>
            <a:endParaRPr lang="en-US" dirty="0"/>
          </a:p>
        </p:txBody>
      </p:sp>
    </p:spTree>
    <p:extLst>
      <p:ext uri="{BB962C8B-B14F-4D97-AF65-F5344CB8AC3E}">
        <p14:creationId xmlns:p14="http://schemas.microsoft.com/office/powerpoint/2010/main" val="207905740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58756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81754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58468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65630320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3438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front cover5_2.jpg"/>
          <p:cNvPicPr>
            <a:picLocks noChangeAspect="1"/>
          </p:cNvPicPr>
          <p:nvPr userDrawn="1"/>
        </p:nvPicPr>
        <p:blipFill rotWithShape="1">
          <a:blip r:embed="rId2">
            <a:extLst>
              <a:ext uri="{28A0092B-C50C-407E-A947-70E740481C1C}">
                <a14:useLocalDpi xmlns:a14="http://schemas.microsoft.com/office/drawing/2010/main" val="0"/>
              </a:ext>
            </a:extLst>
          </a:blip>
          <a:srcRect r="1212"/>
          <a:stretch/>
        </p:blipFill>
        <p:spPr>
          <a:xfrm>
            <a:off x="200471" y="0"/>
            <a:ext cx="9548621" cy="5949280"/>
          </a:xfrm>
          <a:prstGeom prst="rect">
            <a:avLst/>
          </a:prstGeom>
        </p:spPr>
      </p:pic>
      <p:sp>
        <p:nvSpPr>
          <p:cNvPr id="12" name="Rectangle 4"/>
          <p:cNvSpPr>
            <a:spLocks/>
          </p:cNvSpPr>
          <p:nvPr userDrawn="1"/>
        </p:nvSpPr>
        <p:spPr bwMode="auto">
          <a:xfrm>
            <a:off x="416496" y="908720"/>
            <a:ext cx="652780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spcBef>
                <a:spcPts val="900"/>
              </a:spcBef>
            </a:pPr>
            <a:r>
              <a:rPr lang="en-US" sz="1600" dirty="0">
                <a:solidFill>
                  <a:srgbClr val="FFFFFF"/>
                </a:solidFill>
                <a:ea typeface="ＭＳ Ｐゴシック" charset="0"/>
              </a:rPr>
              <a:t>IFRS</a:t>
            </a:r>
            <a:r>
              <a:rPr lang="en-US" sz="1600" baseline="30000" dirty="0">
                <a:solidFill>
                  <a:srgbClr val="FFFFFF"/>
                </a:solidFill>
                <a:ea typeface="ＭＳ Ｐゴシック" charset="0"/>
              </a:rPr>
              <a:t>®</a:t>
            </a:r>
            <a:r>
              <a:rPr lang="en-US" sz="1600" dirty="0">
                <a:solidFill>
                  <a:srgbClr val="FFFFFF"/>
                </a:solidFill>
                <a:ea typeface="ＭＳ Ｐゴシック" charset="0"/>
              </a:rPr>
              <a:t> Foundation</a:t>
            </a:r>
          </a:p>
        </p:txBody>
      </p:sp>
      <p:sp>
        <p:nvSpPr>
          <p:cNvPr id="23" name="Text Placeholder 22"/>
          <p:cNvSpPr>
            <a:spLocks noGrp="1"/>
          </p:cNvSpPr>
          <p:nvPr>
            <p:ph type="body" sz="quarter" idx="10" hasCustomPrompt="1"/>
          </p:nvPr>
        </p:nvSpPr>
        <p:spPr>
          <a:xfrm>
            <a:off x="4741112" y="2179331"/>
            <a:ext cx="4820400" cy="1951200"/>
          </a:xfrm>
          <a:prstGeom prst="rect">
            <a:avLst/>
          </a:prstGeom>
        </p:spPr>
        <p:txBody>
          <a:bodyPr rIns="0" anchor="b" anchorCtr="0">
            <a:normAutofit/>
          </a:bodyPr>
          <a:lstStyle>
            <a:lvl1pPr marL="0" indent="0" algn="r">
              <a:buNone/>
              <a:defRPr sz="3500">
                <a:solidFill>
                  <a:schemeClr val="bg1"/>
                </a:solidFill>
              </a:defRPr>
            </a:lvl1pPr>
          </a:lstStyle>
          <a:p>
            <a:pPr lvl="0"/>
            <a:r>
              <a:rPr lang="en-GB" dirty="0"/>
              <a:t>Click to edit title</a:t>
            </a:r>
          </a:p>
        </p:txBody>
      </p:sp>
      <p:sp>
        <p:nvSpPr>
          <p:cNvPr id="24" name="Text Placeholder 22"/>
          <p:cNvSpPr>
            <a:spLocks noGrp="1"/>
          </p:cNvSpPr>
          <p:nvPr>
            <p:ph type="body" sz="quarter" idx="11" hasCustomPrompt="1"/>
          </p:nvPr>
        </p:nvSpPr>
        <p:spPr>
          <a:xfrm>
            <a:off x="4741112" y="4292066"/>
            <a:ext cx="4820400" cy="369332"/>
          </a:xfrm>
          <a:prstGeom prst="rect">
            <a:avLst/>
          </a:prstGeom>
        </p:spPr>
        <p:txBody>
          <a:bodyPr rIns="0" anchor="t" anchorCtr="0">
            <a:spAutoFit/>
          </a:bodyPr>
          <a:lstStyle>
            <a:lvl1pPr marL="0" indent="0" algn="r">
              <a:buNone/>
              <a:defRPr sz="1800" baseline="0">
                <a:solidFill>
                  <a:schemeClr val="bg1"/>
                </a:solidFill>
              </a:defRPr>
            </a:lvl1pPr>
          </a:lstStyle>
          <a:p>
            <a:pPr lvl="0"/>
            <a:r>
              <a:rPr lang="en-GB" dirty="0"/>
              <a:t>Click to edit subtitle</a:t>
            </a:r>
          </a:p>
        </p:txBody>
      </p:sp>
      <p:sp>
        <p:nvSpPr>
          <p:cNvPr id="10" name="Rectangle 2"/>
          <p:cNvSpPr>
            <a:spLocks/>
          </p:cNvSpPr>
          <p:nvPr userDrawn="1"/>
        </p:nvSpPr>
        <p:spPr bwMode="auto">
          <a:xfrm>
            <a:off x="200472" y="6052738"/>
            <a:ext cx="424847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ts val="500"/>
              </a:spcBef>
            </a:pPr>
            <a:r>
              <a:rPr lang="en-US" sz="900" dirty="0">
                <a:solidFill>
                  <a:schemeClr val="tx1"/>
                </a:solidFill>
                <a:ea typeface="ＭＳ Ｐゴシック" charset="0"/>
              </a:rPr>
              <a:t>The views expressed in this presentation are those of the presenter, not necessarily those of the International Accounting Standards Board or the IFRS Foundation.</a:t>
            </a:r>
          </a:p>
        </p:txBody>
      </p:sp>
      <p:sp>
        <p:nvSpPr>
          <p:cNvPr id="9" name="Rectangle 3"/>
          <p:cNvSpPr>
            <a:spLocks/>
          </p:cNvSpPr>
          <p:nvPr userDrawn="1"/>
        </p:nvSpPr>
        <p:spPr bwMode="auto">
          <a:xfrm>
            <a:off x="205583" y="6523508"/>
            <a:ext cx="57594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700" dirty="0">
                <a:solidFill>
                  <a:schemeClr val="tx1"/>
                </a:solidFill>
                <a:ea typeface="ＭＳ Ｐゴシック" charset="0"/>
              </a:rPr>
              <a:t>Copyright </a:t>
            </a:r>
            <a:r>
              <a:rPr lang="en-US" sz="700">
                <a:solidFill>
                  <a:schemeClr val="tx1"/>
                </a:solidFill>
                <a:ea typeface="ＭＳ Ｐゴシック" charset="0"/>
              </a:rPr>
              <a:t>© 2018 </a:t>
            </a:r>
            <a:r>
              <a:rPr lang="en-US" sz="700" dirty="0">
                <a:solidFill>
                  <a:schemeClr val="tx1"/>
                </a:solidFill>
                <a:ea typeface="ＭＳ Ｐゴシック" charset="0"/>
              </a:rPr>
              <a:t>IFRS Foundation. All rights reserved</a:t>
            </a:r>
          </a:p>
        </p:txBody>
      </p:sp>
    </p:spTree>
    <p:extLst>
      <p:ext uri="{BB962C8B-B14F-4D97-AF65-F5344CB8AC3E}">
        <p14:creationId xmlns:p14="http://schemas.microsoft.com/office/powerpoint/2010/main" val="32024472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483"/>
          <a:stretch/>
        </p:blipFill>
        <p:spPr>
          <a:xfrm>
            <a:off x="190781" y="3"/>
            <a:ext cx="9514747" cy="5949277"/>
          </a:xfrm>
          <a:prstGeom prst="rect">
            <a:avLst/>
          </a:prstGeom>
        </p:spPr>
      </p:pic>
      <p:sp>
        <p:nvSpPr>
          <p:cNvPr id="12" name="Text Placeholder 22"/>
          <p:cNvSpPr>
            <a:spLocks noGrp="1"/>
          </p:cNvSpPr>
          <p:nvPr>
            <p:ph type="body" sz="quarter" idx="10" hasCustomPrompt="1"/>
          </p:nvPr>
        </p:nvSpPr>
        <p:spPr>
          <a:xfrm>
            <a:off x="4664968" y="2204864"/>
            <a:ext cx="4820400" cy="1951200"/>
          </a:xfrm>
          <a:prstGeom prst="rect">
            <a:avLst/>
          </a:prstGeom>
        </p:spPr>
        <p:txBody>
          <a:bodyPr rIns="0" anchor="b" anchorCtr="0">
            <a:normAutofit/>
          </a:bodyPr>
          <a:lstStyle>
            <a:lvl1pPr marL="0" indent="0" algn="r">
              <a:buNone/>
              <a:defRPr sz="3500">
                <a:solidFill>
                  <a:schemeClr val="bg1"/>
                </a:solidFill>
              </a:defRPr>
            </a:lvl1pPr>
          </a:lstStyle>
          <a:p>
            <a:pPr lvl="0"/>
            <a:r>
              <a:rPr lang="en-GB" dirty="0"/>
              <a:t>Click to edit divider title</a:t>
            </a:r>
          </a:p>
        </p:txBody>
      </p:sp>
      <p:sp>
        <p:nvSpPr>
          <p:cNvPr id="13" name="Text Placeholder 22"/>
          <p:cNvSpPr>
            <a:spLocks noGrp="1"/>
          </p:cNvSpPr>
          <p:nvPr>
            <p:ph type="body" sz="quarter" idx="11" hasCustomPrompt="1"/>
          </p:nvPr>
        </p:nvSpPr>
        <p:spPr>
          <a:xfrm>
            <a:off x="4664968" y="4293096"/>
            <a:ext cx="4820400" cy="369332"/>
          </a:xfrm>
          <a:prstGeom prst="rect">
            <a:avLst/>
          </a:prstGeom>
        </p:spPr>
        <p:txBody>
          <a:bodyPr rIns="0" anchor="t" anchorCtr="0">
            <a:spAutoFit/>
          </a:bodyPr>
          <a:lstStyle>
            <a:lvl1pPr marL="0" indent="0" algn="r">
              <a:buNone/>
              <a:defRPr sz="1800">
                <a:solidFill>
                  <a:schemeClr val="bg1"/>
                </a:solidFill>
              </a:defRPr>
            </a:lvl1pPr>
          </a:lstStyle>
          <a:p>
            <a:pPr lvl="0"/>
            <a:r>
              <a:rPr lang="en-GB" dirty="0"/>
              <a:t>Click to edit divider subtitle</a:t>
            </a:r>
          </a:p>
        </p:txBody>
      </p:sp>
    </p:spTree>
    <p:extLst>
      <p:ext uri="{BB962C8B-B14F-4D97-AF65-F5344CB8AC3E}">
        <p14:creationId xmlns:p14="http://schemas.microsoft.com/office/powerpoint/2010/main" val="40070953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9" name="Slide Number Placeholder 1"/>
          <p:cNvSpPr txBox="1">
            <a:spLocks/>
          </p:cNvSpPr>
          <p:nvPr userDrawn="1"/>
        </p:nvSpPr>
        <p:spPr>
          <a:xfrm>
            <a:off x="8409384" y="615606"/>
            <a:ext cx="727224" cy="365125"/>
          </a:xfrm>
          <a:prstGeom prst="rect">
            <a:avLst/>
          </a:prstGeom>
        </p:spPr>
        <p:txBody>
          <a:bodyPr vert="horz" lIns="84419" tIns="42210" rIns="84419" bIns="4221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fld id="{0E157E24-94FB-5547-89B9-DD231CECEEFB}" type="slidenum">
              <a:rPr lang="en-US" sz="1950" smtClean="0"/>
              <a:pPr/>
              <a:t>‹#›</a:t>
            </a:fld>
            <a:endParaRPr lang="en-US" sz="1950" dirty="0"/>
          </a:p>
        </p:txBody>
      </p:sp>
      <p:sp>
        <p:nvSpPr>
          <p:cNvPr id="10" name="Content Placeholder 2"/>
          <p:cNvSpPr>
            <a:spLocks noGrp="1"/>
          </p:cNvSpPr>
          <p:nvPr>
            <p:ph idx="1"/>
          </p:nvPr>
        </p:nvSpPr>
        <p:spPr>
          <a:xfrm>
            <a:off x="756000" y="1440001"/>
            <a:ext cx="4197600" cy="4525963"/>
          </a:xfrm>
          <a:prstGeom prst="rect">
            <a:avLst/>
          </a:prstGeom>
        </p:spPr>
        <p:txBody>
          <a:bodyPr lIns="77925" tIns="38963" rIns="77925" bIns="38963"/>
          <a:lstStyle>
            <a:lvl1pPr marL="245937" indent="-245937">
              <a:spcBef>
                <a:spcPts val="831"/>
              </a:spcBef>
              <a:buClr>
                <a:schemeClr val="tx2"/>
              </a:buClr>
              <a:defRPr sz="2383"/>
            </a:lvl1pPr>
            <a:lvl2pPr marL="747782" indent="-245937">
              <a:lnSpc>
                <a:spcPct val="110000"/>
              </a:lnSpc>
              <a:spcBef>
                <a:spcPts val="34"/>
              </a:spcBef>
              <a:defRPr sz="2167"/>
            </a:lvl2pPr>
            <a:lvl3pPr marL="1249628" indent="-245937">
              <a:lnSpc>
                <a:spcPct val="110000"/>
              </a:lnSpc>
              <a:spcBef>
                <a:spcPts val="34"/>
              </a:spcBef>
              <a:defRPr sz="2058"/>
            </a:lvl3pPr>
            <a:lvl4pPr marL="1748149" indent="-244749">
              <a:lnSpc>
                <a:spcPct val="110000"/>
              </a:lnSpc>
              <a:spcBef>
                <a:spcPts val="34"/>
              </a:spcBef>
              <a:defRPr/>
            </a:lvl4pPr>
            <a:lvl5pPr marL="2249995" indent="-244749">
              <a:lnSpc>
                <a:spcPct val="110000"/>
              </a:lnSpc>
              <a:spcBef>
                <a:spcPts val="34"/>
              </a:spcBef>
              <a:defRPr sz="162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p:cNvSpPr>
            <a:spLocks noGrp="1"/>
          </p:cNvSpPr>
          <p:nvPr>
            <p:ph idx="10"/>
          </p:nvPr>
        </p:nvSpPr>
        <p:spPr>
          <a:xfrm>
            <a:off x="5036400" y="1440001"/>
            <a:ext cx="4197600" cy="4525963"/>
          </a:xfrm>
          <a:prstGeom prst="rect">
            <a:avLst/>
          </a:prstGeom>
        </p:spPr>
        <p:txBody>
          <a:bodyPr lIns="77925" tIns="38963" rIns="77925" bIns="38963"/>
          <a:lstStyle>
            <a:lvl1pPr marL="245937" indent="-245937">
              <a:spcBef>
                <a:spcPts val="831"/>
              </a:spcBef>
              <a:buClr>
                <a:schemeClr val="tx2"/>
              </a:buClr>
              <a:defRPr sz="2383"/>
            </a:lvl1pPr>
            <a:lvl2pPr marL="747782" indent="-245937">
              <a:lnSpc>
                <a:spcPct val="110000"/>
              </a:lnSpc>
              <a:spcBef>
                <a:spcPts val="34"/>
              </a:spcBef>
              <a:defRPr sz="2167"/>
            </a:lvl2pPr>
            <a:lvl3pPr marL="1249628" indent="-245937">
              <a:lnSpc>
                <a:spcPct val="110000"/>
              </a:lnSpc>
              <a:spcBef>
                <a:spcPts val="34"/>
              </a:spcBef>
              <a:defRPr sz="2058"/>
            </a:lvl3pPr>
            <a:lvl4pPr marL="1748149" indent="-244749">
              <a:lnSpc>
                <a:spcPct val="110000"/>
              </a:lnSpc>
              <a:spcBef>
                <a:spcPts val="34"/>
              </a:spcBef>
              <a:defRPr/>
            </a:lvl4pPr>
            <a:lvl5pPr marL="2249995" indent="-244749">
              <a:lnSpc>
                <a:spcPct val="110000"/>
              </a:lnSpc>
              <a:spcBef>
                <a:spcPts val="34"/>
              </a:spcBef>
              <a:defRPr sz="162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1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146612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front cover5_2.jpg"/>
          <p:cNvPicPr>
            <a:picLocks noChangeAspect="1"/>
          </p:cNvPicPr>
          <p:nvPr userDrawn="1"/>
        </p:nvPicPr>
        <p:blipFill rotWithShape="1">
          <a:blip r:embed="rId2">
            <a:extLst>
              <a:ext uri="{28A0092B-C50C-407E-A947-70E740481C1C}">
                <a14:useLocalDpi xmlns:a14="http://schemas.microsoft.com/office/drawing/2010/main" val="0"/>
              </a:ext>
            </a:extLst>
          </a:blip>
          <a:srcRect r="1212"/>
          <a:stretch/>
        </p:blipFill>
        <p:spPr>
          <a:xfrm>
            <a:off x="200471" y="0"/>
            <a:ext cx="9548621" cy="5949280"/>
          </a:xfrm>
          <a:prstGeom prst="rect">
            <a:avLst/>
          </a:prstGeom>
        </p:spPr>
      </p:pic>
      <p:sp>
        <p:nvSpPr>
          <p:cNvPr id="12" name="Rectangle 4"/>
          <p:cNvSpPr>
            <a:spLocks/>
          </p:cNvSpPr>
          <p:nvPr userDrawn="1"/>
        </p:nvSpPr>
        <p:spPr bwMode="auto">
          <a:xfrm>
            <a:off x="416496" y="908720"/>
            <a:ext cx="652780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spcBef>
                <a:spcPts val="900"/>
              </a:spcBef>
            </a:pPr>
            <a:r>
              <a:rPr lang="en-US" sz="1600" dirty="0">
                <a:solidFill>
                  <a:srgbClr val="FFFFFF"/>
                </a:solidFill>
                <a:ea typeface="ＭＳ Ｐゴシック" charset="0"/>
              </a:rPr>
              <a:t>IFRS</a:t>
            </a:r>
            <a:r>
              <a:rPr lang="en-US" sz="1600" baseline="30000" dirty="0">
                <a:solidFill>
                  <a:srgbClr val="FFFFFF"/>
                </a:solidFill>
                <a:ea typeface="ＭＳ Ｐゴシック" charset="0"/>
              </a:rPr>
              <a:t>®</a:t>
            </a:r>
            <a:r>
              <a:rPr lang="en-US" sz="1600" dirty="0">
                <a:solidFill>
                  <a:srgbClr val="FFFFFF"/>
                </a:solidFill>
                <a:ea typeface="ＭＳ Ｐゴシック" charset="0"/>
              </a:rPr>
              <a:t> Foundation</a:t>
            </a:r>
          </a:p>
        </p:txBody>
      </p:sp>
      <p:sp>
        <p:nvSpPr>
          <p:cNvPr id="23" name="Text Placeholder 22"/>
          <p:cNvSpPr>
            <a:spLocks noGrp="1"/>
          </p:cNvSpPr>
          <p:nvPr>
            <p:ph type="body" sz="quarter" idx="10" hasCustomPrompt="1"/>
          </p:nvPr>
        </p:nvSpPr>
        <p:spPr>
          <a:xfrm>
            <a:off x="4741112" y="2179331"/>
            <a:ext cx="4820400" cy="1951200"/>
          </a:xfrm>
          <a:prstGeom prst="rect">
            <a:avLst/>
          </a:prstGeom>
        </p:spPr>
        <p:txBody>
          <a:bodyPr rIns="0" anchor="b" anchorCtr="0">
            <a:normAutofit/>
          </a:bodyPr>
          <a:lstStyle>
            <a:lvl1pPr marL="0" indent="0" algn="r">
              <a:buNone/>
              <a:defRPr sz="3500">
                <a:solidFill>
                  <a:schemeClr val="bg1"/>
                </a:solidFill>
              </a:defRPr>
            </a:lvl1pPr>
          </a:lstStyle>
          <a:p>
            <a:pPr lvl="0"/>
            <a:r>
              <a:rPr lang="en-GB" dirty="0"/>
              <a:t>Click to edit title</a:t>
            </a:r>
          </a:p>
        </p:txBody>
      </p:sp>
      <p:sp>
        <p:nvSpPr>
          <p:cNvPr id="24" name="Text Placeholder 22"/>
          <p:cNvSpPr>
            <a:spLocks noGrp="1"/>
          </p:cNvSpPr>
          <p:nvPr>
            <p:ph type="body" sz="quarter" idx="11" hasCustomPrompt="1"/>
          </p:nvPr>
        </p:nvSpPr>
        <p:spPr>
          <a:xfrm>
            <a:off x="4741112" y="4292066"/>
            <a:ext cx="4820400" cy="369332"/>
          </a:xfrm>
          <a:prstGeom prst="rect">
            <a:avLst/>
          </a:prstGeom>
        </p:spPr>
        <p:txBody>
          <a:bodyPr rIns="0" anchor="t" anchorCtr="0">
            <a:spAutoFit/>
          </a:bodyPr>
          <a:lstStyle>
            <a:lvl1pPr marL="0" indent="0" algn="r">
              <a:buNone/>
              <a:defRPr sz="1800" baseline="0">
                <a:solidFill>
                  <a:schemeClr val="bg1"/>
                </a:solidFill>
              </a:defRPr>
            </a:lvl1pPr>
          </a:lstStyle>
          <a:p>
            <a:pPr lvl="0"/>
            <a:r>
              <a:rPr lang="en-GB" dirty="0"/>
              <a:t>Click to edit subtitle</a:t>
            </a:r>
          </a:p>
        </p:txBody>
      </p:sp>
      <p:sp>
        <p:nvSpPr>
          <p:cNvPr id="10" name="Rectangle 2"/>
          <p:cNvSpPr>
            <a:spLocks/>
          </p:cNvSpPr>
          <p:nvPr userDrawn="1"/>
        </p:nvSpPr>
        <p:spPr bwMode="auto">
          <a:xfrm>
            <a:off x="200472" y="6052738"/>
            <a:ext cx="424847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ts val="500"/>
              </a:spcBef>
            </a:pPr>
            <a:r>
              <a:rPr lang="en-US" sz="900" dirty="0">
                <a:solidFill>
                  <a:schemeClr val="tx1"/>
                </a:solidFill>
                <a:ea typeface="ＭＳ Ｐゴシック" charset="0"/>
              </a:rPr>
              <a:t>The views expressed in this presentation are those of the presenter, not necessarily those of the International Accounting Standards Board or the IFRS Foundation.</a:t>
            </a:r>
          </a:p>
        </p:txBody>
      </p:sp>
      <p:sp>
        <p:nvSpPr>
          <p:cNvPr id="9" name="Rectangle 3"/>
          <p:cNvSpPr>
            <a:spLocks/>
          </p:cNvSpPr>
          <p:nvPr userDrawn="1"/>
        </p:nvSpPr>
        <p:spPr bwMode="auto">
          <a:xfrm>
            <a:off x="205583" y="6523508"/>
            <a:ext cx="57594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700" dirty="0">
                <a:solidFill>
                  <a:schemeClr val="tx1"/>
                </a:solidFill>
                <a:ea typeface="ＭＳ Ｐゴシック" charset="0"/>
              </a:rPr>
              <a:t>Copyright </a:t>
            </a:r>
            <a:r>
              <a:rPr lang="en-US" sz="700">
                <a:solidFill>
                  <a:schemeClr val="tx1"/>
                </a:solidFill>
                <a:ea typeface="ＭＳ Ｐゴシック" charset="0"/>
              </a:rPr>
              <a:t>© 2018 </a:t>
            </a:r>
            <a:r>
              <a:rPr lang="en-US" sz="700" dirty="0">
                <a:solidFill>
                  <a:schemeClr val="tx1"/>
                </a:solidFill>
                <a:ea typeface="ＭＳ Ｐゴシック" charset="0"/>
              </a:rPr>
              <a:t>IFRS Foundation. All rights reserved</a:t>
            </a:r>
          </a:p>
        </p:txBody>
      </p:sp>
    </p:spTree>
    <p:extLst>
      <p:ext uri="{BB962C8B-B14F-4D97-AF65-F5344CB8AC3E}">
        <p14:creationId xmlns:p14="http://schemas.microsoft.com/office/powerpoint/2010/main" val="40119608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483"/>
          <a:stretch/>
        </p:blipFill>
        <p:spPr>
          <a:xfrm>
            <a:off x="190781" y="3"/>
            <a:ext cx="9514747" cy="5949277"/>
          </a:xfrm>
          <a:prstGeom prst="rect">
            <a:avLst/>
          </a:prstGeom>
        </p:spPr>
      </p:pic>
      <p:sp>
        <p:nvSpPr>
          <p:cNvPr id="12" name="Text Placeholder 22"/>
          <p:cNvSpPr>
            <a:spLocks noGrp="1"/>
          </p:cNvSpPr>
          <p:nvPr>
            <p:ph type="body" sz="quarter" idx="10" hasCustomPrompt="1"/>
          </p:nvPr>
        </p:nvSpPr>
        <p:spPr>
          <a:xfrm>
            <a:off x="4664968" y="2204864"/>
            <a:ext cx="4820400" cy="1951200"/>
          </a:xfrm>
          <a:prstGeom prst="rect">
            <a:avLst/>
          </a:prstGeom>
        </p:spPr>
        <p:txBody>
          <a:bodyPr rIns="0" anchor="b" anchorCtr="0">
            <a:normAutofit/>
          </a:bodyPr>
          <a:lstStyle>
            <a:lvl1pPr marL="0" indent="0" algn="r">
              <a:buNone/>
              <a:defRPr sz="3500">
                <a:solidFill>
                  <a:schemeClr val="bg1"/>
                </a:solidFill>
              </a:defRPr>
            </a:lvl1pPr>
          </a:lstStyle>
          <a:p>
            <a:pPr lvl="0"/>
            <a:r>
              <a:rPr lang="en-GB" dirty="0"/>
              <a:t>Click to edit divider title</a:t>
            </a:r>
          </a:p>
        </p:txBody>
      </p:sp>
      <p:sp>
        <p:nvSpPr>
          <p:cNvPr id="13" name="Text Placeholder 22"/>
          <p:cNvSpPr>
            <a:spLocks noGrp="1"/>
          </p:cNvSpPr>
          <p:nvPr>
            <p:ph type="body" sz="quarter" idx="11" hasCustomPrompt="1"/>
          </p:nvPr>
        </p:nvSpPr>
        <p:spPr>
          <a:xfrm>
            <a:off x="4664968" y="4293096"/>
            <a:ext cx="4820400" cy="369332"/>
          </a:xfrm>
          <a:prstGeom prst="rect">
            <a:avLst/>
          </a:prstGeom>
        </p:spPr>
        <p:txBody>
          <a:bodyPr rIns="0" anchor="t" anchorCtr="0">
            <a:spAutoFit/>
          </a:bodyPr>
          <a:lstStyle>
            <a:lvl1pPr marL="0" indent="0" algn="r">
              <a:buNone/>
              <a:defRPr sz="1800">
                <a:solidFill>
                  <a:schemeClr val="bg1"/>
                </a:solidFill>
              </a:defRPr>
            </a:lvl1pPr>
          </a:lstStyle>
          <a:p>
            <a:pPr lvl="0"/>
            <a:r>
              <a:rPr lang="en-GB" dirty="0"/>
              <a:t>Click to edit divider subtitle</a:t>
            </a:r>
          </a:p>
        </p:txBody>
      </p:sp>
    </p:spTree>
    <p:extLst>
      <p:ext uri="{BB962C8B-B14F-4D97-AF65-F5344CB8AC3E}">
        <p14:creationId xmlns:p14="http://schemas.microsoft.com/office/powerpoint/2010/main" val="2030544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55650" y="2"/>
            <a:ext cx="7337425" cy="908721"/>
          </a:xfrm>
          <a:prstGeom prst="rect">
            <a:avLst/>
          </a:prstGeom>
        </p:spPr>
        <p:txBody>
          <a:bodyPr/>
          <a:lstStyle/>
          <a:p>
            <a:r>
              <a:rPr lang="en-US" dirty="0"/>
              <a:t/>
            </a:r>
            <a:br>
              <a:rPr lang="en-US" dirty="0"/>
            </a:br>
            <a:r>
              <a:rPr lang="en-US" dirty="0"/>
              <a:t>Click to edit Master title style</a:t>
            </a:r>
          </a:p>
        </p:txBody>
      </p:sp>
      <p:sp>
        <p:nvSpPr>
          <p:cNvPr id="4" name="Content Placeholder 2"/>
          <p:cNvSpPr>
            <a:spLocks noGrp="1"/>
          </p:cNvSpPr>
          <p:nvPr>
            <p:ph idx="1"/>
          </p:nvPr>
        </p:nvSpPr>
        <p:spPr>
          <a:xfrm>
            <a:off x="495300" y="1600201"/>
            <a:ext cx="8915400" cy="406104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a:xfrm>
            <a:off x="6825208" y="615605"/>
            <a:ext cx="2311400" cy="365125"/>
          </a:xfrm>
          <a:prstGeom prst="rect">
            <a:avLst/>
          </a:prstGeom>
        </p:spPr>
        <p:txBody>
          <a:bodyPr vert="horz" lIns="91440" tIns="45720" rIns="91440" bIns="45720" rtlCol="0" anchor="ctr"/>
          <a:lstStyle>
            <a:lvl1pPr algn="r">
              <a:defRPr sz="1800">
                <a:solidFill>
                  <a:schemeClr val="bg1"/>
                </a:solidFill>
              </a:defRPr>
            </a:lvl1pPr>
          </a:lstStyle>
          <a:p>
            <a:fld id="{0E157E24-94FB-5547-89B9-DD231CECEEFB}" type="slidenum">
              <a:rPr lang="en-US" smtClean="0"/>
              <a:pPr/>
              <a:t>‹#›</a:t>
            </a:fld>
            <a:endParaRPr lang="en-US" dirty="0"/>
          </a:p>
        </p:txBody>
      </p:sp>
    </p:spTree>
    <p:extLst>
      <p:ext uri="{BB962C8B-B14F-4D97-AF65-F5344CB8AC3E}">
        <p14:creationId xmlns:p14="http://schemas.microsoft.com/office/powerpoint/2010/main" val="282617595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672" y="1412776"/>
            <a:ext cx="8913832" cy="4525963"/>
          </a:xfrm>
          <a:prstGeom prst="rect">
            <a:avLst/>
          </a:prstGeom>
        </p:spPr>
        <p:txBody>
          <a:bodyPr lIns="0"/>
          <a:lstStyle>
            <a:lvl1pPr marL="266400" indent="-266400">
              <a:spcBef>
                <a:spcPts val="900"/>
              </a:spcBef>
              <a:buClr>
                <a:schemeClr val="tx2"/>
              </a:buClr>
              <a:defRPr sz="2600"/>
            </a:lvl1pPr>
            <a:lvl2pPr marL="810000" indent="-266400">
              <a:lnSpc>
                <a:spcPct val="110000"/>
              </a:lnSpc>
              <a:spcBef>
                <a:spcPts val="36"/>
              </a:spcBef>
              <a:defRPr sz="2400"/>
            </a:lvl2pPr>
            <a:lvl3pPr marL="1353600" indent="-266400">
              <a:lnSpc>
                <a:spcPct val="110000"/>
              </a:lnSpc>
              <a:spcBef>
                <a:spcPts val="36"/>
              </a:spcBef>
              <a:defRPr sz="2200"/>
            </a:lvl3pPr>
            <a:lvl4pPr marL="1893600" indent="-265113">
              <a:lnSpc>
                <a:spcPct val="110000"/>
              </a:lnSpc>
              <a:spcBef>
                <a:spcPts val="36"/>
              </a:spcBef>
              <a:defRPr/>
            </a:lvl4pPr>
            <a:lvl5pPr marL="2437200" indent="-265113">
              <a:lnSpc>
                <a:spcPct val="110000"/>
              </a:lnSpc>
              <a:spcBef>
                <a:spcPts val="36"/>
              </a:spcBef>
              <a:defRPr sz="1800"/>
            </a:lvl5pPr>
          </a:lstStyle>
          <a:p>
            <a:pPr lvl="0"/>
            <a:r>
              <a:rPr lang="en-US"/>
              <a:t>Edit Master text styles</a:t>
            </a:r>
          </a:p>
          <a:p>
            <a:pPr lvl="1"/>
            <a:r>
              <a:rPr lang="en-US"/>
              <a:t>Second level</a:t>
            </a:r>
          </a:p>
          <a:p>
            <a:pPr lvl="2"/>
            <a:r>
              <a:rPr lang="en-US"/>
              <a:t>Third level</a:t>
            </a:r>
          </a:p>
        </p:txBody>
      </p:sp>
      <p:sp>
        <p:nvSpPr>
          <p:cNvPr id="9" name="Slide Number Placeholder 1"/>
          <p:cNvSpPr txBox="1">
            <a:spLocks/>
          </p:cNvSpPr>
          <p:nvPr userDrawn="1"/>
        </p:nvSpPr>
        <p:spPr>
          <a:xfrm>
            <a:off x="8625408" y="646733"/>
            <a:ext cx="79208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algn="ctr"/>
            <a:fld id="{0E157E24-94FB-5547-89B9-DD231CECEEFB}" type="slidenum">
              <a:rPr lang="en-US" smtClean="0"/>
              <a:pPr algn="ctr"/>
              <a:t>‹#›</a:t>
            </a:fld>
            <a:endParaRPr lang="en-US" dirty="0"/>
          </a:p>
        </p:txBody>
      </p:sp>
      <p:sp>
        <p:nvSpPr>
          <p:cNvPr id="10" name="Title 9"/>
          <p:cNvSpPr>
            <a:spLocks noGrp="1"/>
          </p:cNvSpPr>
          <p:nvPr>
            <p:ph type="title"/>
          </p:nvPr>
        </p:nvSpPr>
        <p:spPr>
          <a:xfrm>
            <a:off x="560512" y="31130"/>
            <a:ext cx="8064896" cy="980728"/>
          </a:xfrm>
        </p:spPr>
        <p:txBody>
          <a:bodyPr/>
          <a:lstStyle/>
          <a:p>
            <a:r>
              <a:rPr lang="en-US"/>
              <a:t>Click to edit Master title style</a:t>
            </a:r>
            <a:endParaRPr lang="en-GB" dirty="0"/>
          </a:p>
        </p:txBody>
      </p:sp>
    </p:spTree>
    <p:extLst>
      <p:ext uri="{BB962C8B-B14F-4D97-AF65-F5344CB8AC3E}">
        <p14:creationId xmlns:p14="http://schemas.microsoft.com/office/powerpoint/2010/main" val="7841627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heading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512" y="1412776"/>
            <a:ext cx="8928992" cy="4525963"/>
          </a:xfrm>
          <a:prstGeom prst="rect">
            <a:avLst/>
          </a:prstGeom>
        </p:spPr>
        <p:txBody>
          <a:bodyPr lIns="0"/>
          <a:lstStyle>
            <a:lvl1pPr marL="0" indent="0">
              <a:spcBef>
                <a:spcPts val="900"/>
              </a:spcBef>
              <a:buClr>
                <a:schemeClr val="tx2"/>
              </a:buClr>
              <a:buNone/>
              <a:defRPr sz="2600" b="0" baseline="0">
                <a:solidFill>
                  <a:schemeClr val="tx1"/>
                </a:solidFill>
                <a:latin typeface="+mj-lt"/>
              </a:defRPr>
            </a:lvl1pPr>
            <a:lvl2pPr marL="266400" indent="-266400">
              <a:lnSpc>
                <a:spcPct val="100000"/>
              </a:lnSpc>
              <a:spcBef>
                <a:spcPts val="900"/>
              </a:spcBef>
              <a:buClr>
                <a:schemeClr val="tx2"/>
              </a:buClr>
              <a:buFont typeface="Arial" panose="020B0604020202020204" pitchFamily="34" charset="0"/>
              <a:buChar char="•"/>
              <a:defRPr sz="2600"/>
            </a:lvl2pPr>
            <a:lvl3pPr marL="810000" indent="-266400">
              <a:lnSpc>
                <a:spcPct val="110000"/>
              </a:lnSpc>
              <a:spcBef>
                <a:spcPts val="36"/>
              </a:spcBef>
              <a:buClr>
                <a:schemeClr val="tx1"/>
              </a:buClr>
              <a:buFont typeface="Arial" panose="020B0604020202020204" pitchFamily="34" charset="0"/>
              <a:buChar char="–"/>
              <a:defRPr sz="2400"/>
            </a:lvl3pPr>
            <a:lvl4pPr marL="1353600" indent="-265113">
              <a:lnSpc>
                <a:spcPct val="110000"/>
              </a:lnSpc>
              <a:spcBef>
                <a:spcPts val="36"/>
              </a:spcBef>
              <a:buFont typeface="Arial" panose="020B0604020202020204" pitchFamily="34" charset="0"/>
              <a:buChar char="•"/>
              <a:defRPr sz="2200"/>
            </a:lvl4pPr>
            <a:lvl5pPr marL="1893600" indent="-265113">
              <a:lnSpc>
                <a:spcPct val="110000"/>
              </a:lnSpc>
              <a:spcBef>
                <a:spcPts val="36"/>
              </a:spcBef>
              <a:buClr>
                <a:schemeClr val="tx1"/>
              </a:buClr>
              <a:buFont typeface="Arial" panose="020B0604020202020204" pitchFamily="34" charset="0"/>
              <a:buChar char="–"/>
              <a:defRPr sz="2000"/>
            </a:lvl5pPr>
            <a:lvl6pPr marL="2437200" indent="-266400">
              <a:lnSpc>
                <a:spcPct val="110000"/>
              </a:lnSpc>
              <a:spcBef>
                <a:spcPts val="36"/>
              </a:spcBef>
              <a:buClr>
                <a:schemeClr val="tx1"/>
              </a:buClr>
              <a:buFont typeface="Arial" panose="020B0604020202020204" pitchFamily="34" charset="0"/>
              <a:buChar char="»"/>
              <a:defRPr sz="1800"/>
            </a:lvl6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a:xfrm>
            <a:off x="545652" y="16092"/>
            <a:ext cx="8007747" cy="980728"/>
          </a:xfrm>
        </p:spPr>
        <p:txBody>
          <a:bodyPr/>
          <a:lstStyle/>
          <a:p>
            <a:r>
              <a:rPr lang="en-US"/>
              <a:t>Click to edit Master title style</a:t>
            </a:r>
            <a:endParaRPr lang="en-GB"/>
          </a:p>
        </p:txBody>
      </p:sp>
      <p:sp>
        <p:nvSpPr>
          <p:cNvPr id="5" name="Slide Number Placeholder 1"/>
          <p:cNvSpPr txBox="1">
            <a:spLocks/>
          </p:cNvSpPr>
          <p:nvPr userDrawn="1"/>
        </p:nvSpPr>
        <p:spPr>
          <a:xfrm>
            <a:off x="8625408" y="646733"/>
            <a:ext cx="79208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algn="ctr"/>
            <a:fld id="{0E157E24-94FB-5547-89B9-DD231CECEEFB}" type="slidenum">
              <a:rPr lang="en-US" smtClean="0"/>
              <a:pPr algn="ctr"/>
              <a:t>‹#›</a:t>
            </a:fld>
            <a:endParaRPr lang="en-US" dirty="0"/>
          </a:p>
        </p:txBody>
      </p:sp>
    </p:spTree>
    <p:extLst>
      <p:ext uri="{BB962C8B-B14F-4D97-AF65-F5344CB8AC3E}">
        <p14:creationId xmlns:p14="http://schemas.microsoft.com/office/powerpoint/2010/main" val="42260473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560513" y="1456090"/>
            <a:ext cx="4248472" cy="4525963"/>
          </a:xfrm>
          <a:prstGeom prst="rect">
            <a:avLst/>
          </a:prstGeom>
        </p:spPr>
        <p:txBody>
          <a:bodyPr lIns="0"/>
          <a:lstStyle>
            <a:lvl1pPr marL="266400" indent="-266400">
              <a:spcBef>
                <a:spcPts val="900"/>
              </a:spcBef>
              <a:buClr>
                <a:schemeClr val="tx2"/>
              </a:buClr>
              <a:defRPr sz="2600"/>
            </a:lvl1pPr>
            <a:lvl2pPr marL="810000" indent="-266400">
              <a:lnSpc>
                <a:spcPct val="110000"/>
              </a:lnSpc>
              <a:spcBef>
                <a:spcPts val="36"/>
              </a:spcBef>
              <a:defRPr sz="2400"/>
            </a:lvl2pPr>
            <a:lvl3pPr marL="1353600" indent="-266400">
              <a:lnSpc>
                <a:spcPct val="110000"/>
              </a:lnSpc>
              <a:spcBef>
                <a:spcPts val="36"/>
              </a:spcBef>
              <a:defRPr sz="2200"/>
            </a:lvl3pPr>
            <a:lvl4pPr marL="1893600" indent="-265113">
              <a:lnSpc>
                <a:spcPct val="110000"/>
              </a:lnSpc>
              <a:spcBef>
                <a:spcPts val="36"/>
              </a:spcBef>
              <a:defRPr/>
            </a:lvl4pPr>
            <a:lvl5pPr marL="2437200" indent="-265113">
              <a:lnSpc>
                <a:spcPct val="110000"/>
              </a:lnSpc>
              <a:spcBef>
                <a:spcPts val="36"/>
              </a:spcBef>
              <a:defRPr sz="1800"/>
            </a:lvl5pPr>
          </a:lstStyle>
          <a:p>
            <a:pPr lvl="0"/>
            <a:r>
              <a:rPr lang="en-US"/>
              <a:t>Edit Master text styles</a:t>
            </a:r>
          </a:p>
          <a:p>
            <a:pPr lvl="1"/>
            <a:r>
              <a:rPr lang="en-US"/>
              <a:t>Second level</a:t>
            </a:r>
          </a:p>
          <a:p>
            <a:pPr lvl="2"/>
            <a:r>
              <a:rPr lang="en-US"/>
              <a:t>Third level</a:t>
            </a:r>
          </a:p>
        </p:txBody>
      </p:sp>
      <p:sp>
        <p:nvSpPr>
          <p:cNvPr id="12" name="Content Placeholder 2"/>
          <p:cNvSpPr>
            <a:spLocks noGrp="1"/>
          </p:cNvSpPr>
          <p:nvPr>
            <p:ph idx="10"/>
          </p:nvPr>
        </p:nvSpPr>
        <p:spPr>
          <a:xfrm>
            <a:off x="5169024" y="1456090"/>
            <a:ext cx="4273800" cy="4525963"/>
          </a:xfrm>
          <a:prstGeom prst="rect">
            <a:avLst/>
          </a:prstGeom>
        </p:spPr>
        <p:txBody>
          <a:bodyPr lIns="0"/>
          <a:lstStyle>
            <a:lvl1pPr marL="266400" indent="-266400">
              <a:spcBef>
                <a:spcPts val="900"/>
              </a:spcBef>
              <a:buClr>
                <a:schemeClr val="tx2"/>
              </a:buClr>
              <a:defRPr sz="2600"/>
            </a:lvl1pPr>
            <a:lvl2pPr marL="810000" indent="-266400">
              <a:lnSpc>
                <a:spcPct val="110000"/>
              </a:lnSpc>
              <a:spcBef>
                <a:spcPts val="36"/>
              </a:spcBef>
              <a:defRPr sz="2400"/>
            </a:lvl2pPr>
            <a:lvl3pPr marL="1353600" indent="-266400">
              <a:lnSpc>
                <a:spcPct val="110000"/>
              </a:lnSpc>
              <a:spcBef>
                <a:spcPts val="36"/>
              </a:spcBef>
              <a:defRPr sz="2200"/>
            </a:lvl3pPr>
            <a:lvl4pPr marL="1893600" indent="-265113">
              <a:lnSpc>
                <a:spcPct val="110000"/>
              </a:lnSpc>
              <a:spcBef>
                <a:spcPts val="36"/>
              </a:spcBef>
              <a:defRPr/>
            </a:lvl4pPr>
            <a:lvl5pPr marL="2437200" indent="-265113">
              <a:lnSpc>
                <a:spcPct val="110000"/>
              </a:lnSpc>
              <a:spcBef>
                <a:spcPts val="36"/>
              </a:spcBef>
              <a:defRPr sz="1800"/>
            </a:lvl5pPr>
          </a:lstStyle>
          <a:p>
            <a:pPr lvl="0"/>
            <a:r>
              <a:rPr lang="en-US"/>
              <a:t>Edit Master text styles</a:t>
            </a:r>
          </a:p>
          <a:p>
            <a:pPr lvl="1"/>
            <a:r>
              <a:rPr lang="en-US"/>
              <a:t>Second level</a:t>
            </a:r>
          </a:p>
          <a:p>
            <a:pPr lvl="2"/>
            <a:r>
              <a:rPr lang="en-US"/>
              <a:t>Third level</a:t>
            </a:r>
          </a:p>
        </p:txBody>
      </p:sp>
      <p:sp>
        <p:nvSpPr>
          <p:cNvPr id="13" name="Title 12"/>
          <p:cNvSpPr>
            <a:spLocks noGrp="1"/>
          </p:cNvSpPr>
          <p:nvPr>
            <p:ph type="title"/>
          </p:nvPr>
        </p:nvSpPr>
        <p:spPr>
          <a:xfrm>
            <a:off x="560512" y="16092"/>
            <a:ext cx="8064896" cy="980728"/>
          </a:xfrm>
        </p:spPr>
        <p:txBody>
          <a:bodyPr/>
          <a:lstStyle/>
          <a:p>
            <a:r>
              <a:rPr lang="en-US"/>
              <a:t>Click to edit Master title style</a:t>
            </a:r>
            <a:endParaRPr lang="en-GB"/>
          </a:p>
        </p:txBody>
      </p:sp>
      <p:sp>
        <p:nvSpPr>
          <p:cNvPr id="6" name="Slide Number Placeholder 1"/>
          <p:cNvSpPr txBox="1">
            <a:spLocks/>
          </p:cNvSpPr>
          <p:nvPr userDrawn="1"/>
        </p:nvSpPr>
        <p:spPr>
          <a:xfrm>
            <a:off x="8625408" y="646733"/>
            <a:ext cx="79208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algn="ctr"/>
            <a:fld id="{0E157E24-94FB-5547-89B9-DD231CECEEFB}" type="slidenum">
              <a:rPr lang="en-US" smtClean="0"/>
              <a:pPr algn="ctr"/>
              <a:t>‹#›</a:t>
            </a:fld>
            <a:endParaRPr lang="en-US" dirty="0"/>
          </a:p>
        </p:txBody>
      </p:sp>
    </p:spTree>
    <p:extLst>
      <p:ext uri="{BB962C8B-B14F-4D97-AF65-F5344CB8AC3E}">
        <p14:creationId xmlns:p14="http://schemas.microsoft.com/office/powerpoint/2010/main" val="25404532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5241032" y="1440000"/>
            <a:ext cx="4248472" cy="548840"/>
          </a:xfrm>
          <a:prstGeom prst="rect">
            <a:avLst/>
          </a:prstGeom>
        </p:spPr>
        <p:txBody>
          <a:bodyPr lIns="0" anchor="b"/>
          <a:lstStyle>
            <a:lvl1pPr marL="0" indent="0">
              <a:buNone/>
              <a:defRPr sz="2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a:t>
            </a:r>
          </a:p>
        </p:txBody>
      </p:sp>
      <p:sp>
        <p:nvSpPr>
          <p:cNvPr id="10" name="Title 9"/>
          <p:cNvSpPr>
            <a:spLocks noGrp="1"/>
          </p:cNvSpPr>
          <p:nvPr>
            <p:ph type="title"/>
          </p:nvPr>
        </p:nvSpPr>
        <p:spPr/>
        <p:txBody>
          <a:bodyPr/>
          <a:lstStyle/>
          <a:p>
            <a:r>
              <a:rPr lang="en-US"/>
              <a:t>Click to edit Master title style</a:t>
            </a:r>
            <a:endParaRPr lang="en-GB" dirty="0"/>
          </a:p>
        </p:txBody>
      </p:sp>
      <p:sp>
        <p:nvSpPr>
          <p:cNvPr id="13" name="Content Placeholder 2"/>
          <p:cNvSpPr>
            <a:spLocks noGrp="1"/>
          </p:cNvSpPr>
          <p:nvPr>
            <p:ph idx="11"/>
          </p:nvPr>
        </p:nvSpPr>
        <p:spPr>
          <a:xfrm>
            <a:off x="5241032" y="2061280"/>
            <a:ext cx="4248472" cy="3960000"/>
          </a:xfrm>
          <a:prstGeom prst="rect">
            <a:avLst/>
          </a:prstGeom>
        </p:spPr>
        <p:txBody>
          <a:bodyPr lIns="0"/>
          <a:lstStyle>
            <a:lvl1pPr marL="266400" indent="-266400">
              <a:spcBef>
                <a:spcPts val="900"/>
              </a:spcBef>
              <a:buClr>
                <a:schemeClr val="tx2"/>
              </a:buClr>
              <a:defRPr sz="2600"/>
            </a:lvl1pPr>
            <a:lvl2pPr marL="810000" indent="-266400">
              <a:lnSpc>
                <a:spcPct val="110000"/>
              </a:lnSpc>
              <a:spcBef>
                <a:spcPts val="36"/>
              </a:spcBef>
              <a:defRPr sz="2400"/>
            </a:lvl2pPr>
            <a:lvl3pPr marL="1353600" indent="-266400">
              <a:lnSpc>
                <a:spcPct val="110000"/>
              </a:lnSpc>
              <a:spcBef>
                <a:spcPts val="36"/>
              </a:spcBef>
              <a:defRPr sz="2200"/>
            </a:lvl3pPr>
            <a:lvl4pPr marL="1893600" indent="-265113">
              <a:lnSpc>
                <a:spcPct val="110000"/>
              </a:lnSpc>
              <a:spcBef>
                <a:spcPts val="36"/>
              </a:spcBef>
              <a:defRPr/>
            </a:lvl4pPr>
            <a:lvl5pPr marL="2437200" indent="-265113">
              <a:lnSpc>
                <a:spcPct val="110000"/>
              </a:lnSpc>
              <a:spcBef>
                <a:spcPts val="36"/>
              </a:spcBef>
              <a:defRPr sz="1800"/>
            </a:lvl5pPr>
          </a:lstStyle>
          <a:p>
            <a:pPr lvl="0"/>
            <a:r>
              <a:rPr lang="en-US"/>
              <a:t>Edit Master text styles</a:t>
            </a:r>
          </a:p>
          <a:p>
            <a:pPr lvl="1"/>
            <a:r>
              <a:rPr lang="en-US"/>
              <a:t>Second level</a:t>
            </a:r>
          </a:p>
          <a:p>
            <a:pPr lvl="2"/>
            <a:r>
              <a:rPr lang="en-US"/>
              <a:t>Third level</a:t>
            </a:r>
          </a:p>
        </p:txBody>
      </p:sp>
      <p:sp>
        <p:nvSpPr>
          <p:cNvPr id="8" name="Text Placeholder 4"/>
          <p:cNvSpPr>
            <a:spLocks noGrp="1"/>
          </p:cNvSpPr>
          <p:nvPr>
            <p:ph type="body" sz="quarter" idx="12" hasCustomPrompt="1"/>
          </p:nvPr>
        </p:nvSpPr>
        <p:spPr>
          <a:xfrm>
            <a:off x="560512" y="1440000"/>
            <a:ext cx="4248472" cy="548840"/>
          </a:xfrm>
          <a:prstGeom prst="rect">
            <a:avLst/>
          </a:prstGeom>
        </p:spPr>
        <p:txBody>
          <a:bodyPr lIns="0" anchor="b"/>
          <a:lstStyle>
            <a:lvl1pPr marL="0" indent="0">
              <a:buNone/>
              <a:defRPr sz="2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a:t>
            </a:r>
          </a:p>
        </p:txBody>
      </p:sp>
      <p:sp>
        <p:nvSpPr>
          <p:cNvPr id="9" name="Content Placeholder 2"/>
          <p:cNvSpPr>
            <a:spLocks noGrp="1"/>
          </p:cNvSpPr>
          <p:nvPr>
            <p:ph idx="13"/>
          </p:nvPr>
        </p:nvSpPr>
        <p:spPr>
          <a:xfrm>
            <a:off x="560512" y="2061280"/>
            <a:ext cx="4248472" cy="3960000"/>
          </a:xfrm>
          <a:prstGeom prst="rect">
            <a:avLst/>
          </a:prstGeom>
        </p:spPr>
        <p:txBody>
          <a:bodyPr lIns="0"/>
          <a:lstStyle>
            <a:lvl1pPr marL="266400" indent="-266400">
              <a:spcBef>
                <a:spcPts val="900"/>
              </a:spcBef>
              <a:buClr>
                <a:schemeClr val="tx2"/>
              </a:buClr>
              <a:defRPr sz="2600"/>
            </a:lvl1pPr>
            <a:lvl2pPr marL="810000" indent="-266400">
              <a:lnSpc>
                <a:spcPct val="110000"/>
              </a:lnSpc>
              <a:spcBef>
                <a:spcPts val="36"/>
              </a:spcBef>
              <a:defRPr sz="2400"/>
            </a:lvl2pPr>
            <a:lvl3pPr marL="1353600" indent="-266400">
              <a:lnSpc>
                <a:spcPct val="110000"/>
              </a:lnSpc>
              <a:spcBef>
                <a:spcPts val="36"/>
              </a:spcBef>
              <a:defRPr sz="2200"/>
            </a:lvl3pPr>
            <a:lvl4pPr marL="1893600" indent="-265113">
              <a:lnSpc>
                <a:spcPct val="110000"/>
              </a:lnSpc>
              <a:spcBef>
                <a:spcPts val="36"/>
              </a:spcBef>
              <a:defRPr/>
            </a:lvl4pPr>
            <a:lvl5pPr marL="2437200" indent="-265113">
              <a:lnSpc>
                <a:spcPct val="110000"/>
              </a:lnSpc>
              <a:spcBef>
                <a:spcPts val="36"/>
              </a:spcBef>
              <a:defRPr sz="1800"/>
            </a:lvl5pPr>
          </a:lstStyle>
          <a:p>
            <a:pPr lvl="0"/>
            <a:r>
              <a:rPr lang="en-US"/>
              <a:t>Edit Master text styles</a:t>
            </a:r>
          </a:p>
          <a:p>
            <a:pPr lvl="1"/>
            <a:r>
              <a:rPr lang="en-US"/>
              <a:t>Second level</a:t>
            </a:r>
          </a:p>
          <a:p>
            <a:pPr lvl="2"/>
            <a:r>
              <a:rPr lang="en-US"/>
              <a:t>Third level</a:t>
            </a:r>
          </a:p>
        </p:txBody>
      </p:sp>
      <p:sp>
        <p:nvSpPr>
          <p:cNvPr id="12" name="Slide Number Placeholder 1"/>
          <p:cNvSpPr txBox="1">
            <a:spLocks/>
          </p:cNvSpPr>
          <p:nvPr userDrawn="1"/>
        </p:nvSpPr>
        <p:spPr>
          <a:xfrm>
            <a:off x="8625408" y="631695"/>
            <a:ext cx="727224"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fld id="{0E157E24-94FB-5547-89B9-DD231CECEEFB}" type="slidenum">
              <a:rPr lang="en-US" smtClean="0"/>
              <a:pPr/>
              <a:t>‹#›</a:t>
            </a:fld>
            <a:endParaRPr lang="en-US" dirty="0"/>
          </a:p>
        </p:txBody>
      </p:sp>
    </p:spTree>
    <p:extLst>
      <p:ext uri="{BB962C8B-B14F-4D97-AF65-F5344CB8AC3E}">
        <p14:creationId xmlns:p14="http://schemas.microsoft.com/office/powerpoint/2010/main" val="23469597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512" y="31859"/>
            <a:ext cx="7920880" cy="980728"/>
          </a:xfrm>
        </p:spPr>
        <p:txBody>
          <a:bodyPr/>
          <a:lstStyle/>
          <a:p>
            <a:r>
              <a:rPr lang="en-US"/>
              <a:t>Click to edit Master title style</a:t>
            </a:r>
            <a:endParaRPr lang="en-GB"/>
          </a:p>
        </p:txBody>
      </p:sp>
      <p:sp>
        <p:nvSpPr>
          <p:cNvPr id="4" name="Slide Number Placeholder 1"/>
          <p:cNvSpPr txBox="1">
            <a:spLocks/>
          </p:cNvSpPr>
          <p:nvPr userDrawn="1"/>
        </p:nvSpPr>
        <p:spPr>
          <a:xfrm>
            <a:off x="8625408" y="646733"/>
            <a:ext cx="79208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algn="ctr"/>
            <a:fld id="{0E157E24-94FB-5547-89B9-DD231CECEEFB}" type="slidenum">
              <a:rPr lang="en-US" smtClean="0"/>
              <a:pPr algn="ctr"/>
              <a:t>‹#›</a:t>
            </a:fld>
            <a:endParaRPr lang="en-US" dirty="0"/>
          </a:p>
        </p:txBody>
      </p:sp>
    </p:spTree>
    <p:extLst>
      <p:ext uri="{BB962C8B-B14F-4D97-AF65-F5344CB8AC3E}">
        <p14:creationId xmlns:p14="http://schemas.microsoft.com/office/powerpoint/2010/main" val="18057627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4"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565" r="4963"/>
          <a:stretch/>
        </p:blipFill>
        <p:spPr bwMode="auto">
          <a:xfrm rot="10800000">
            <a:off x="560512" y="1268760"/>
            <a:ext cx="8856984" cy="461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560512" y="0"/>
            <a:ext cx="7992888" cy="979200"/>
          </a:xfrm>
          <a:prstGeom prst="rect">
            <a:avLst/>
          </a:prstGeom>
          <a:noFill/>
        </p:spPr>
        <p:txBody>
          <a:bodyPr wrap="square" lIns="0" tIns="0" rIns="0" bIns="0" rtlCol="0" anchor="b" anchorCtr="0">
            <a:noAutofit/>
          </a:bodyPr>
          <a:lstStyle/>
          <a:p>
            <a:r>
              <a:rPr lang="en-GB" sz="3200" b="1" dirty="0">
                <a:solidFill>
                  <a:schemeClr val="tx1"/>
                </a:solidFill>
              </a:rPr>
              <a:t>Get involved</a:t>
            </a:r>
          </a:p>
        </p:txBody>
      </p:sp>
      <p:sp>
        <p:nvSpPr>
          <p:cNvPr id="16" name="Rectangle 15"/>
          <p:cNvSpPr/>
          <p:nvPr userDrawn="1"/>
        </p:nvSpPr>
        <p:spPr bwMode="auto">
          <a:xfrm>
            <a:off x="859503" y="1854750"/>
            <a:ext cx="8269961" cy="3443828"/>
          </a:xfrm>
          <a:prstGeom prst="rect">
            <a:avLst/>
          </a:prstGeom>
          <a:solidFill>
            <a:schemeClr val="bg1">
              <a:alpha val="3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37642" t="8166" r="34008" b="48927"/>
          <a:stretch/>
        </p:blipFill>
        <p:spPr>
          <a:xfrm>
            <a:off x="2570134" y="2078387"/>
            <a:ext cx="582532" cy="597469"/>
          </a:xfrm>
          <a:prstGeom prst="rect">
            <a:avLst/>
          </a:prstGeom>
        </p:spPr>
      </p:pic>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val="0"/>
              </a:ext>
            </a:extLst>
          </a:blip>
          <a:srcRect l="7839" t="8166" r="62358" b="50000"/>
          <a:stretch/>
        </p:blipFill>
        <p:spPr>
          <a:xfrm>
            <a:off x="2531415" y="4500022"/>
            <a:ext cx="612405" cy="582532"/>
          </a:xfrm>
          <a:prstGeom prst="rect">
            <a:avLst/>
          </a:prstGeom>
        </p:spPr>
      </p:pic>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l="8567" t="51072" r="63083" b="7094"/>
          <a:stretch/>
        </p:blipFill>
        <p:spPr>
          <a:xfrm>
            <a:off x="2558963" y="2909378"/>
            <a:ext cx="582532" cy="582532"/>
          </a:xfrm>
          <a:prstGeom prst="rect">
            <a:avLst/>
          </a:prstGeom>
        </p:spPr>
      </p:pic>
      <p:pic>
        <p:nvPicPr>
          <p:cNvPr id="20" name="Picture 19"/>
          <p:cNvPicPr>
            <a:picLocks noChangeAspect="1"/>
          </p:cNvPicPr>
          <p:nvPr userDrawn="1"/>
        </p:nvPicPr>
        <p:blipFill rotWithShape="1">
          <a:blip r:embed="rId6" cstate="print">
            <a:extLst>
              <a:ext uri="{28A0092B-C50C-407E-A947-70E740481C1C}">
                <a14:useLocalDpi xmlns:a14="http://schemas.microsoft.com/office/drawing/2010/main" val="0"/>
              </a:ext>
            </a:extLst>
          </a:blip>
          <a:srcRect l="66719" t="51072" r="4932" b="7093"/>
          <a:stretch/>
        </p:blipFill>
        <p:spPr>
          <a:xfrm>
            <a:off x="2558963" y="3707934"/>
            <a:ext cx="582532" cy="582532"/>
          </a:xfrm>
          <a:prstGeom prst="rect">
            <a:avLst/>
          </a:prstGeom>
        </p:spPr>
      </p:pic>
      <p:sp>
        <p:nvSpPr>
          <p:cNvPr id="21" name="TextBox 20"/>
          <p:cNvSpPr txBox="1"/>
          <p:nvPr userDrawn="1"/>
        </p:nvSpPr>
        <p:spPr>
          <a:xfrm>
            <a:off x="3355876" y="2146288"/>
            <a:ext cx="2956148" cy="461665"/>
          </a:xfrm>
          <a:prstGeom prst="rect">
            <a:avLst/>
          </a:prstGeom>
          <a:noFill/>
        </p:spPr>
        <p:txBody>
          <a:bodyPr wrap="square" rtlCol="0">
            <a:spAutoFit/>
          </a:bodyPr>
          <a:lstStyle/>
          <a:p>
            <a:r>
              <a:rPr lang="en-GB" sz="2400" dirty="0">
                <a:solidFill>
                  <a:schemeClr val="bg1"/>
                </a:solidFill>
              </a:rPr>
              <a:t>@IFRSFoundation</a:t>
            </a:r>
          </a:p>
        </p:txBody>
      </p:sp>
      <p:sp>
        <p:nvSpPr>
          <p:cNvPr id="22" name="TextBox 21"/>
          <p:cNvSpPr txBox="1"/>
          <p:nvPr userDrawn="1"/>
        </p:nvSpPr>
        <p:spPr>
          <a:xfrm>
            <a:off x="3355876" y="2785399"/>
            <a:ext cx="6916588" cy="830997"/>
          </a:xfrm>
          <a:prstGeom prst="rect">
            <a:avLst/>
          </a:prstGeom>
          <a:noFill/>
        </p:spPr>
        <p:txBody>
          <a:bodyPr wrap="square" rtlCol="0">
            <a:spAutoFit/>
          </a:bodyPr>
          <a:lstStyle/>
          <a:p>
            <a:r>
              <a:rPr lang="en-GB" sz="2400" dirty="0">
                <a:solidFill>
                  <a:schemeClr val="bg1"/>
                </a:solidFill>
              </a:rPr>
              <a:t>IFRS Foundation</a:t>
            </a:r>
          </a:p>
          <a:p>
            <a:r>
              <a:rPr lang="en-GB" sz="2400" dirty="0">
                <a:solidFill>
                  <a:schemeClr val="bg1"/>
                </a:solidFill>
              </a:rPr>
              <a:t>International</a:t>
            </a:r>
            <a:r>
              <a:rPr lang="en-GB" sz="2400" baseline="0" dirty="0">
                <a:solidFill>
                  <a:schemeClr val="bg1"/>
                </a:solidFill>
              </a:rPr>
              <a:t> Accounting Standards Board</a:t>
            </a:r>
            <a:endParaRPr lang="en-GB" sz="2400" dirty="0">
              <a:solidFill>
                <a:schemeClr val="bg1"/>
              </a:solidFill>
            </a:endParaRPr>
          </a:p>
        </p:txBody>
      </p:sp>
      <p:sp>
        <p:nvSpPr>
          <p:cNvPr id="23" name="TextBox 22"/>
          <p:cNvSpPr txBox="1"/>
          <p:nvPr userDrawn="1"/>
        </p:nvSpPr>
        <p:spPr>
          <a:xfrm>
            <a:off x="3355876" y="3774031"/>
            <a:ext cx="2592288" cy="461665"/>
          </a:xfrm>
          <a:prstGeom prst="rect">
            <a:avLst/>
          </a:prstGeom>
          <a:noFill/>
        </p:spPr>
        <p:txBody>
          <a:bodyPr wrap="square" rtlCol="0">
            <a:spAutoFit/>
          </a:bodyPr>
          <a:lstStyle/>
          <a:p>
            <a:r>
              <a:rPr lang="en-GB" sz="2400" dirty="0">
                <a:solidFill>
                  <a:schemeClr val="bg1"/>
                </a:solidFill>
              </a:rPr>
              <a:t>IFRS Foundation</a:t>
            </a:r>
          </a:p>
        </p:txBody>
      </p:sp>
      <p:sp>
        <p:nvSpPr>
          <p:cNvPr id="24" name="TextBox 23"/>
          <p:cNvSpPr txBox="1"/>
          <p:nvPr userDrawn="1"/>
        </p:nvSpPr>
        <p:spPr>
          <a:xfrm>
            <a:off x="3355876" y="4560455"/>
            <a:ext cx="2592288" cy="461665"/>
          </a:xfrm>
          <a:prstGeom prst="rect">
            <a:avLst/>
          </a:prstGeom>
          <a:noFill/>
        </p:spPr>
        <p:txBody>
          <a:bodyPr wrap="square" rtlCol="0">
            <a:spAutoFit/>
          </a:bodyPr>
          <a:lstStyle/>
          <a:p>
            <a:r>
              <a:rPr lang="en-GB" sz="2400" dirty="0">
                <a:solidFill>
                  <a:schemeClr val="bg1"/>
                </a:solidFill>
              </a:rPr>
              <a:t>IFRS Foundation</a:t>
            </a:r>
          </a:p>
        </p:txBody>
      </p:sp>
      <p:sp>
        <p:nvSpPr>
          <p:cNvPr id="25" name="TextBox 24"/>
          <p:cNvSpPr txBox="1"/>
          <p:nvPr userDrawn="1"/>
        </p:nvSpPr>
        <p:spPr>
          <a:xfrm>
            <a:off x="859503" y="5382100"/>
            <a:ext cx="5995640" cy="461665"/>
          </a:xfrm>
          <a:prstGeom prst="rect">
            <a:avLst/>
          </a:prstGeom>
          <a:noFill/>
        </p:spPr>
        <p:txBody>
          <a:bodyPr wrap="square" rtlCol="0">
            <a:spAutoFit/>
          </a:bodyPr>
          <a:lstStyle/>
          <a:p>
            <a:r>
              <a:rPr lang="en-GB" sz="2400" dirty="0">
                <a:solidFill>
                  <a:schemeClr val="bg1"/>
                </a:solidFill>
              </a:rPr>
              <a:t>Join our team:</a:t>
            </a:r>
            <a:r>
              <a:rPr lang="en-GB" sz="2400" baseline="0" dirty="0">
                <a:solidFill>
                  <a:schemeClr val="bg1"/>
                </a:solidFill>
              </a:rPr>
              <a:t> </a:t>
            </a:r>
            <a:r>
              <a:rPr lang="en-GB" sz="2400" dirty="0">
                <a:solidFill>
                  <a:schemeClr val="bg1"/>
                </a:solidFill>
              </a:rPr>
              <a:t>go.ifrs.org/careers</a:t>
            </a:r>
          </a:p>
        </p:txBody>
      </p:sp>
      <p:sp>
        <p:nvSpPr>
          <p:cNvPr id="26" name="Rectangle 25"/>
          <p:cNvSpPr/>
          <p:nvPr userDrawn="1"/>
        </p:nvSpPr>
        <p:spPr>
          <a:xfrm>
            <a:off x="859503" y="1340768"/>
            <a:ext cx="3931525" cy="461665"/>
          </a:xfrm>
          <a:prstGeom prst="rect">
            <a:avLst/>
          </a:prstGeom>
        </p:spPr>
        <p:txBody>
          <a:bodyPr wrap="none">
            <a:spAutoFit/>
          </a:bodyPr>
          <a:lstStyle/>
          <a:p>
            <a:r>
              <a:rPr lang="en-GB" sz="2400" dirty="0">
                <a:solidFill>
                  <a:schemeClr val="bg1"/>
                </a:solidFill>
              </a:rPr>
              <a:t>Find out more: www.ifrs.org</a:t>
            </a:r>
            <a:endParaRPr lang="en-GB" sz="2400" dirty="0"/>
          </a:p>
        </p:txBody>
      </p:sp>
      <p:sp>
        <p:nvSpPr>
          <p:cNvPr id="27" name="Rectangle 26"/>
          <p:cNvSpPr/>
          <p:nvPr userDrawn="1"/>
        </p:nvSpPr>
        <p:spPr>
          <a:xfrm>
            <a:off x="859503" y="2146288"/>
            <a:ext cx="1571264" cy="461665"/>
          </a:xfrm>
          <a:prstGeom prst="rect">
            <a:avLst/>
          </a:prstGeom>
        </p:spPr>
        <p:txBody>
          <a:bodyPr wrap="none">
            <a:spAutoFit/>
          </a:bodyPr>
          <a:lstStyle/>
          <a:p>
            <a:r>
              <a:rPr lang="en-GB" sz="2400" dirty="0">
                <a:solidFill>
                  <a:schemeClr val="bg1"/>
                </a:solidFill>
              </a:rPr>
              <a:t>Follow us:</a:t>
            </a:r>
            <a:endParaRPr lang="en-GB" sz="2400" dirty="0"/>
          </a:p>
        </p:txBody>
      </p:sp>
      <p:sp>
        <p:nvSpPr>
          <p:cNvPr id="28" name="Slide Number Placeholder 1"/>
          <p:cNvSpPr txBox="1">
            <a:spLocks/>
          </p:cNvSpPr>
          <p:nvPr userDrawn="1"/>
        </p:nvSpPr>
        <p:spPr>
          <a:xfrm>
            <a:off x="8625408" y="646733"/>
            <a:ext cx="79208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algn="ctr"/>
            <a:fld id="{0E157E24-94FB-5547-89B9-DD231CECEEFB}" type="slidenum">
              <a:rPr lang="en-US" smtClean="0"/>
              <a:pPr algn="ctr"/>
              <a:t>‹#›</a:t>
            </a:fld>
            <a:endParaRPr lang="en-US" dirty="0"/>
          </a:p>
        </p:txBody>
      </p:sp>
    </p:spTree>
    <p:extLst>
      <p:ext uri="{BB962C8B-B14F-4D97-AF65-F5344CB8AC3E}">
        <p14:creationId xmlns:p14="http://schemas.microsoft.com/office/powerpoint/2010/main" val="201048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60807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8944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37389"/>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 Id="rId11"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8.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2" Type="http://schemas.openxmlformats.org/officeDocument/2006/relationships/image" Target="../media/image8.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slideLayout" Target="../slideLayouts/slideLayout55.xml"/><Relationship Id="rId13" Type="http://schemas.openxmlformats.org/officeDocument/2006/relationships/slideLayout" Target="../slideLayouts/slideLayout56.xml"/><Relationship Id="rId14" Type="http://schemas.openxmlformats.org/officeDocument/2006/relationships/slideLayout" Target="../slideLayouts/slideLayout57.xml"/><Relationship Id="rId15" Type="http://schemas.openxmlformats.org/officeDocument/2006/relationships/theme" Target="../theme/theme5.xml"/><Relationship Id="rId16" Type="http://schemas.openxmlformats.org/officeDocument/2006/relationships/image" Target="../media/image1.png"/><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theme" Target="../theme/theme6.xml"/><Relationship Id="rId10" Type="http://schemas.openxmlformats.org/officeDocument/2006/relationships/image" Target="../media/image1.png"/><Relationship Id="rId1" Type="http://schemas.openxmlformats.org/officeDocument/2006/relationships/slideLayout" Target="../slideLayouts/slideLayout58.xml"/><Relationship Id="rId2"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
          <p:cNvSpPr>
            <a:spLocks/>
          </p:cNvSpPr>
          <p:nvPr/>
        </p:nvSpPr>
        <p:spPr bwMode="auto">
          <a:xfrm>
            <a:off x="8537575" y="0"/>
            <a:ext cx="719138" cy="104298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 name="Line 3"/>
          <p:cNvSpPr>
            <a:spLocks noChangeShapeType="1"/>
          </p:cNvSpPr>
          <p:nvPr/>
        </p:nvSpPr>
        <p:spPr bwMode="auto">
          <a:xfrm>
            <a:off x="358775" y="1042988"/>
            <a:ext cx="9180513" cy="1587"/>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 name="Rectangle 5"/>
          <p:cNvSpPr>
            <a:spLocks/>
          </p:cNvSpPr>
          <p:nvPr/>
        </p:nvSpPr>
        <p:spPr bwMode="auto">
          <a:xfrm>
            <a:off x="8551863" y="711200"/>
            <a:ext cx="78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endParaRPr lang="en-US" sz="1600">
              <a:solidFill>
                <a:srgbClr val="FFFFFF"/>
              </a:solidFill>
              <a:ea typeface="ＭＳ Ｐゴシック" charset="0"/>
            </a:endParaRPr>
          </a:p>
        </p:txBody>
      </p:sp>
      <p:pic>
        <p:nvPicPr>
          <p:cNvPr id="9" name="Picture 2" descr="IFRS reg logo2013.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905329" y="6093296"/>
            <a:ext cx="1536105" cy="3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
          <p:cNvSpPr>
            <a:spLocks noGrp="1"/>
          </p:cNvSpPr>
          <p:nvPr>
            <p:ph type="sldNum" sz="quarter" idx="4"/>
          </p:nvPr>
        </p:nvSpPr>
        <p:spPr>
          <a:xfrm>
            <a:off x="6825208" y="615605"/>
            <a:ext cx="2311400" cy="365125"/>
          </a:xfrm>
          <a:prstGeom prst="rect">
            <a:avLst/>
          </a:prstGeom>
        </p:spPr>
        <p:txBody>
          <a:bodyPr vert="horz" lIns="91440" tIns="45720" rIns="91440" bIns="45720" rtlCol="0" anchor="ctr"/>
          <a:lstStyle>
            <a:lvl1pPr algn="r">
              <a:defRPr sz="1800">
                <a:solidFill>
                  <a:schemeClr val="bg1"/>
                </a:solidFill>
              </a:defRPr>
            </a:lvl1pPr>
          </a:lstStyle>
          <a:p>
            <a:fld id="{0E157E24-94FB-5547-89B9-DD231CECEE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720" r:id="rId12"/>
    <p:sldLayoutId id="2147483721" r:id="rId13"/>
  </p:sldLayoutIdLst>
  <p:transition/>
  <p:hf hdr="0" ftr="0" dt="0"/>
  <p:txStyles>
    <p:titleStyle>
      <a:lvl1pPr algn="l" rtl="0" eaLnBrk="1" fontAlgn="base" hangingPunct="1">
        <a:lnSpc>
          <a:spcPct val="90000"/>
        </a:lnSpc>
        <a:spcBef>
          <a:spcPct val="0"/>
        </a:spcBef>
        <a:spcAft>
          <a:spcPct val="0"/>
        </a:spcAft>
        <a:defRPr sz="3200" b="1">
          <a:solidFill>
            <a:schemeClr val="tx1"/>
          </a:solidFill>
          <a:latin typeface="+mj-lt"/>
          <a:ea typeface="+mj-ea"/>
          <a:cs typeface="+mj-cs"/>
          <a:sym typeface="Arial" charset="0"/>
        </a:defRPr>
      </a:lvl1pPr>
      <a:lvl2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2pPr>
      <a:lvl3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3pPr>
      <a:lvl4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4pPr>
      <a:lvl5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9pPr>
    </p:titleStyle>
    <p:bodyStyle>
      <a:lvl1pPr marL="584200" indent="-266700" algn="l" rtl="0" eaLnBrk="1" fontAlgn="base" hangingPunct="1">
        <a:spcBef>
          <a:spcPts val="900"/>
        </a:spcBef>
        <a:spcAft>
          <a:spcPct val="0"/>
        </a:spcAft>
        <a:buClr>
          <a:srgbClr val="B31E3B"/>
        </a:buClr>
        <a:buSzPct val="100000"/>
        <a:buFont typeface="Arial" charset="0"/>
        <a:buChar char="•"/>
        <a:defRPr sz="2600">
          <a:solidFill>
            <a:schemeClr val="tx1"/>
          </a:solidFill>
          <a:latin typeface="+mn-lt"/>
          <a:ea typeface="+mn-ea"/>
          <a:cs typeface="+mn-cs"/>
          <a:sym typeface="Arial" charset="0"/>
        </a:defRPr>
      </a:lvl1pPr>
      <a:lvl2pPr marL="1127125" indent="-266700" algn="l" rtl="0" eaLnBrk="1" fontAlgn="base" hangingPunct="1">
        <a:lnSpc>
          <a:spcPct val="110000"/>
        </a:lnSpc>
        <a:spcBef>
          <a:spcPct val="0"/>
        </a:spcBef>
        <a:spcAft>
          <a:spcPct val="0"/>
        </a:spcAft>
        <a:buClr>
          <a:srgbClr val="5F6062"/>
        </a:buClr>
        <a:buSzPct val="100000"/>
        <a:buFont typeface="Arial" charset="0"/>
        <a:buChar char="–"/>
        <a:defRPr sz="2400">
          <a:solidFill>
            <a:schemeClr val="tx1"/>
          </a:solidFill>
          <a:latin typeface="+mn-lt"/>
          <a:ea typeface="+mn-ea"/>
          <a:cs typeface="+mn-cs"/>
          <a:sym typeface="Arial" charset="0"/>
        </a:defRPr>
      </a:lvl2pPr>
      <a:lvl3pPr marL="1660525"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3pPr>
      <a:lvl4pPr marL="22034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4pPr>
      <a:lvl5pPr marL="27368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5pPr>
      <a:lvl6pPr marL="31940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6pPr>
      <a:lvl7pPr marL="36512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7pPr>
      <a:lvl8pPr marL="41084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8pPr>
      <a:lvl9pPr marL="45656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806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p:hf hdr="0" ftr="0" dt="0"/>
  <p:txStyles>
    <p:titleStyle>
      <a:lvl1pPr algn="l" rtl="0" eaLnBrk="1" fontAlgn="base" hangingPunct="1">
        <a:lnSpc>
          <a:spcPct val="90000"/>
        </a:lnSpc>
        <a:spcBef>
          <a:spcPct val="0"/>
        </a:spcBef>
        <a:spcAft>
          <a:spcPct val="0"/>
        </a:spcAft>
        <a:defRPr sz="3200" b="1">
          <a:solidFill>
            <a:schemeClr val="tx1"/>
          </a:solidFill>
          <a:latin typeface="+mj-lt"/>
          <a:ea typeface="ＭＳ Ｐゴシック" charset="-128"/>
          <a:cs typeface="+mj-cs"/>
        </a:defRPr>
      </a:lvl1pPr>
      <a:lvl2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2pPr>
      <a:lvl3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3pPr>
      <a:lvl4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4pPr>
      <a:lvl5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0" indent="-266700" algn="l" rtl="0" eaLnBrk="1" fontAlgn="base" hangingPunct="1">
        <a:spcBef>
          <a:spcPct val="30000"/>
        </a:spcBef>
        <a:spcAft>
          <a:spcPct val="0"/>
        </a:spcAft>
        <a:buClr>
          <a:schemeClr val="bg2"/>
        </a:buClr>
        <a:buChar char="•"/>
        <a:defRPr sz="2600">
          <a:solidFill>
            <a:schemeClr val="tx1"/>
          </a:solidFill>
          <a:latin typeface="+mn-lt"/>
          <a:ea typeface="ＭＳ Ｐゴシック" charset="-128"/>
          <a:cs typeface="+mn-cs"/>
        </a:defRPr>
      </a:lvl1pPr>
      <a:lvl2pPr marL="8096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ea typeface="ＭＳ Ｐゴシック" charset="-128"/>
        </a:defRPr>
      </a:lvl2pPr>
      <a:lvl3pPr marL="1343025"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3pPr>
      <a:lvl4pPr marL="1885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4pPr>
      <a:lvl5pPr marL="24193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58825" y="1438275"/>
            <a:ext cx="8497888"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7" name="Rectangle 13"/>
          <p:cNvSpPr>
            <a:spLocks noChangeArrowheads="1"/>
          </p:cNvSpPr>
          <p:nvPr/>
        </p:nvSpPr>
        <p:spPr bwMode="gray">
          <a:xfrm>
            <a:off x="8537575" y="0"/>
            <a:ext cx="719138"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ea typeface="ＭＳ Ｐゴシック" charset="-128"/>
              <a:cs typeface="+mn-cs"/>
            </a:endParaRPr>
          </a:p>
        </p:txBody>
      </p:sp>
      <p:sp>
        <p:nvSpPr>
          <p:cNvPr id="1028" name="Rectangle 2"/>
          <p:cNvSpPr>
            <a:spLocks noGrp="1" noChangeArrowheads="1"/>
          </p:cNvSpPr>
          <p:nvPr>
            <p:ph type="title"/>
          </p:nvPr>
        </p:nvSpPr>
        <p:spPr bwMode="gray">
          <a:xfrm>
            <a:off x="755650" y="182563"/>
            <a:ext cx="73374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endParaRPr lang="en-GB"/>
          </a:p>
        </p:txBody>
      </p:sp>
      <p:sp>
        <p:nvSpPr>
          <p:cNvPr id="1029" name="Rectangle 5"/>
          <p:cNvSpPr>
            <a:spLocks noGrp="1" noChangeArrowheads="1"/>
          </p:cNvSpPr>
          <p:nvPr>
            <p:ph type="ftr" sz="quarter" idx="3"/>
          </p:nvPr>
        </p:nvSpPr>
        <p:spPr bwMode="gray">
          <a:xfrm>
            <a:off x="758825" y="6462713"/>
            <a:ext cx="6118225" cy="190500"/>
          </a:xfrm>
          <a:prstGeom prst="rect">
            <a:avLst/>
          </a:prstGeom>
          <a:noFill/>
          <a:ln>
            <a:noFill/>
          </a:ln>
          <a:effectLst/>
          <a:extLst/>
        </p:spPr>
        <p:txBody>
          <a:bodyPr vert="horz" wrap="square" lIns="0" tIns="0" rIns="0" bIns="0" numCol="1" anchor="t" anchorCtr="0" compatLnSpc="1">
            <a:prstTxWarp prst="textNoShape">
              <a:avLst/>
            </a:prstTxWarp>
          </a:bodyPr>
          <a:lstStyle>
            <a:lvl1pPr>
              <a:defRPr sz="700">
                <a:ea typeface="+mn-ea"/>
                <a:cs typeface="+mn-cs"/>
              </a:defRPr>
            </a:lvl1pPr>
          </a:lstStyle>
          <a:p>
            <a:pPr>
              <a:defRPr/>
            </a:pPr>
            <a:endParaRPr lang="en-GB"/>
          </a:p>
        </p:txBody>
      </p:sp>
      <p:sp>
        <p:nvSpPr>
          <p:cNvPr id="1030" name="Rectangle 6"/>
          <p:cNvSpPr>
            <a:spLocks noGrp="1" noChangeArrowheads="1"/>
          </p:cNvSpPr>
          <p:nvPr>
            <p:ph type="sldNum" sz="quarter" idx="4"/>
          </p:nvPr>
        </p:nvSpPr>
        <p:spPr bwMode="gray">
          <a:xfrm>
            <a:off x="8553451" y="711200"/>
            <a:ext cx="684213" cy="196850"/>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600">
                <a:solidFill>
                  <a:schemeClr val="bg1"/>
                </a:solidFill>
              </a:defRPr>
            </a:lvl1pPr>
          </a:lstStyle>
          <a:p>
            <a:fld id="{FFDF01F6-1B21-404F-89FC-C1729DF9497D}" type="slidenum">
              <a:rPr lang="en-GB">
                <a:solidFill>
                  <a:srgbClr val="FFFFFF"/>
                </a:solidFill>
                <a:ea typeface="ＭＳ Ｐゴシック" charset="-128"/>
                <a:cs typeface="+mn-cs"/>
              </a:rPr>
              <a:pPr/>
              <a:t>‹#›</a:t>
            </a:fld>
            <a:endParaRPr lang="en-GB">
              <a:solidFill>
                <a:srgbClr val="FFFFFF"/>
              </a:solidFill>
              <a:ea typeface="ＭＳ Ｐゴシック" charset="-128"/>
              <a:cs typeface="+mn-cs"/>
            </a:endParaRPr>
          </a:p>
        </p:txBody>
      </p:sp>
      <p:sp>
        <p:nvSpPr>
          <p:cNvPr id="1031" name="Line 12"/>
          <p:cNvSpPr>
            <a:spLocks noChangeShapeType="1"/>
          </p:cNvSpPr>
          <p:nvPr/>
        </p:nvSpPr>
        <p:spPr bwMode="gray">
          <a:xfrm>
            <a:off x="358775" y="1042988"/>
            <a:ext cx="9180513"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GB" sz="2400">
              <a:ea typeface="ＭＳ Ｐゴシック" charset="-128"/>
              <a:cs typeface="+mn-cs"/>
            </a:endParaRPr>
          </a:p>
        </p:txBody>
      </p:sp>
      <p:pic>
        <p:nvPicPr>
          <p:cNvPr id="1033" name="Picture 9" descr="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11760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ransition/>
  <p:hf hdr="0" ftr="0" dt="0"/>
  <p:txStyles>
    <p:titleStyle>
      <a:lvl1pPr algn="l" rtl="0" eaLnBrk="1" fontAlgn="base" hangingPunct="1">
        <a:lnSpc>
          <a:spcPct val="90000"/>
        </a:lnSpc>
        <a:spcBef>
          <a:spcPct val="0"/>
        </a:spcBef>
        <a:spcAft>
          <a:spcPct val="0"/>
        </a:spcAft>
        <a:defRPr sz="3200" b="1">
          <a:solidFill>
            <a:schemeClr val="tx1"/>
          </a:solidFill>
          <a:latin typeface="+mj-lt"/>
          <a:ea typeface="ＭＳ Ｐゴシック" charset="-128"/>
          <a:cs typeface="+mj-cs"/>
        </a:defRPr>
      </a:lvl1pPr>
      <a:lvl2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2pPr>
      <a:lvl3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3pPr>
      <a:lvl4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4pPr>
      <a:lvl5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0" indent="-266700" algn="l" rtl="0" eaLnBrk="1" fontAlgn="base" hangingPunct="1">
        <a:spcBef>
          <a:spcPct val="30000"/>
        </a:spcBef>
        <a:spcAft>
          <a:spcPct val="0"/>
        </a:spcAft>
        <a:buClr>
          <a:schemeClr val="bg2"/>
        </a:buClr>
        <a:buChar char="•"/>
        <a:defRPr sz="2600">
          <a:solidFill>
            <a:schemeClr val="tx1"/>
          </a:solidFill>
          <a:latin typeface="+mn-lt"/>
          <a:ea typeface="ＭＳ Ｐゴシック" charset="-128"/>
          <a:cs typeface="+mn-cs"/>
        </a:defRPr>
      </a:lvl1pPr>
      <a:lvl2pPr marL="8096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ea typeface="ＭＳ Ｐゴシック" charset="-128"/>
        </a:defRPr>
      </a:lvl2pPr>
      <a:lvl3pPr marL="1343025"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3pPr>
      <a:lvl4pPr marL="1885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4pPr>
      <a:lvl5pPr marL="24193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58825" y="1438275"/>
            <a:ext cx="8497888"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7" name="Rectangle 13"/>
          <p:cNvSpPr>
            <a:spLocks noChangeArrowheads="1"/>
          </p:cNvSpPr>
          <p:nvPr/>
        </p:nvSpPr>
        <p:spPr bwMode="gray">
          <a:xfrm>
            <a:off x="8537575" y="0"/>
            <a:ext cx="719138"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ea typeface="ＭＳ Ｐゴシック" charset="-128"/>
              <a:cs typeface="+mn-cs"/>
            </a:endParaRPr>
          </a:p>
        </p:txBody>
      </p:sp>
      <p:sp>
        <p:nvSpPr>
          <p:cNvPr id="1028" name="Rectangle 2"/>
          <p:cNvSpPr>
            <a:spLocks noGrp="1" noChangeArrowheads="1"/>
          </p:cNvSpPr>
          <p:nvPr>
            <p:ph type="title"/>
          </p:nvPr>
        </p:nvSpPr>
        <p:spPr bwMode="gray">
          <a:xfrm>
            <a:off x="755650" y="182563"/>
            <a:ext cx="73374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endParaRPr lang="en-GB"/>
          </a:p>
        </p:txBody>
      </p:sp>
      <p:sp>
        <p:nvSpPr>
          <p:cNvPr id="1029" name="Rectangle 5"/>
          <p:cNvSpPr>
            <a:spLocks noGrp="1" noChangeArrowheads="1"/>
          </p:cNvSpPr>
          <p:nvPr>
            <p:ph type="ftr" sz="quarter" idx="3"/>
          </p:nvPr>
        </p:nvSpPr>
        <p:spPr bwMode="gray">
          <a:xfrm>
            <a:off x="758825" y="6462713"/>
            <a:ext cx="6118225" cy="190500"/>
          </a:xfrm>
          <a:prstGeom prst="rect">
            <a:avLst/>
          </a:prstGeom>
          <a:noFill/>
          <a:ln>
            <a:noFill/>
          </a:ln>
          <a:effectLst/>
          <a:extLst/>
        </p:spPr>
        <p:txBody>
          <a:bodyPr vert="horz" wrap="square" lIns="0" tIns="0" rIns="0" bIns="0" numCol="1" anchor="t" anchorCtr="0" compatLnSpc="1">
            <a:prstTxWarp prst="textNoShape">
              <a:avLst/>
            </a:prstTxWarp>
          </a:bodyPr>
          <a:lstStyle>
            <a:lvl1pPr>
              <a:defRPr sz="700">
                <a:ea typeface="+mn-ea"/>
                <a:cs typeface="+mn-cs"/>
              </a:defRPr>
            </a:lvl1pPr>
          </a:lstStyle>
          <a:p>
            <a:pPr>
              <a:defRPr/>
            </a:pPr>
            <a:endParaRPr lang="en-GB"/>
          </a:p>
        </p:txBody>
      </p:sp>
      <p:sp>
        <p:nvSpPr>
          <p:cNvPr id="1030" name="Rectangle 6"/>
          <p:cNvSpPr>
            <a:spLocks noGrp="1" noChangeArrowheads="1"/>
          </p:cNvSpPr>
          <p:nvPr>
            <p:ph type="sldNum" sz="quarter" idx="4"/>
          </p:nvPr>
        </p:nvSpPr>
        <p:spPr bwMode="gray">
          <a:xfrm>
            <a:off x="8553451" y="711200"/>
            <a:ext cx="684213" cy="196850"/>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600">
                <a:solidFill>
                  <a:schemeClr val="bg1"/>
                </a:solidFill>
              </a:defRPr>
            </a:lvl1pPr>
          </a:lstStyle>
          <a:p>
            <a:fld id="{FFDF01F6-1B21-404F-89FC-C1729DF9497D}" type="slidenum">
              <a:rPr lang="en-GB">
                <a:solidFill>
                  <a:srgbClr val="FFFFFF"/>
                </a:solidFill>
                <a:ea typeface="ＭＳ Ｐゴシック" charset="-128"/>
                <a:cs typeface="+mn-cs"/>
              </a:rPr>
              <a:pPr/>
              <a:t>‹#›</a:t>
            </a:fld>
            <a:endParaRPr lang="en-GB">
              <a:solidFill>
                <a:srgbClr val="FFFFFF"/>
              </a:solidFill>
              <a:ea typeface="ＭＳ Ｐゴシック" charset="-128"/>
              <a:cs typeface="+mn-cs"/>
            </a:endParaRPr>
          </a:p>
        </p:txBody>
      </p:sp>
      <p:sp>
        <p:nvSpPr>
          <p:cNvPr id="1031" name="Line 12"/>
          <p:cNvSpPr>
            <a:spLocks noChangeShapeType="1"/>
          </p:cNvSpPr>
          <p:nvPr/>
        </p:nvSpPr>
        <p:spPr bwMode="gray">
          <a:xfrm>
            <a:off x="358775" y="1042988"/>
            <a:ext cx="9180513"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GB" sz="2400">
              <a:ea typeface="ＭＳ Ｐゴシック" charset="-128"/>
              <a:cs typeface="+mn-cs"/>
            </a:endParaRPr>
          </a:p>
        </p:txBody>
      </p:sp>
      <p:pic>
        <p:nvPicPr>
          <p:cNvPr id="1033" name="Picture 9" descr="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24601" y="5973765"/>
            <a:ext cx="3001963" cy="57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48315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ransition/>
  <p:hf hdr="0" ftr="0" dt="0"/>
  <p:txStyles>
    <p:titleStyle>
      <a:lvl1pPr algn="l" rtl="0" eaLnBrk="1" fontAlgn="base" hangingPunct="1">
        <a:lnSpc>
          <a:spcPct val="90000"/>
        </a:lnSpc>
        <a:spcBef>
          <a:spcPct val="0"/>
        </a:spcBef>
        <a:spcAft>
          <a:spcPct val="0"/>
        </a:spcAft>
        <a:defRPr sz="3200" b="1">
          <a:solidFill>
            <a:schemeClr val="tx1"/>
          </a:solidFill>
          <a:latin typeface="+mj-lt"/>
          <a:ea typeface="ＭＳ Ｐゴシック" charset="-128"/>
          <a:cs typeface="+mj-cs"/>
        </a:defRPr>
      </a:lvl1pPr>
      <a:lvl2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2pPr>
      <a:lvl3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3pPr>
      <a:lvl4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4pPr>
      <a:lvl5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0" indent="-266700" algn="l" rtl="0" eaLnBrk="1" fontAlgn="base" hangingPunct="1">
        <a:spcBef>
          <a:spcPct val="30000"/>
        </a:spcBef>
        <a:spcAft>
          <a:spcPct val="0"/>
        </a:spcAft>
        <a:buClr>
          <a:schemeClr val="bg2"/>
        </a:buClr>
        <a:buChar char="•"/>
        <a:defRPr sz="2600">
          <a:solidFill>
            <a:schemeClr val="tx1"/>
          </a:solidFill>
          <a:latin typeface="+mn-lt"/>
          <a:ea typeface="ＭＳ Ｐゴシック" charset="-128"/>
          <a:cs typeface="+mn-cs"/>
        </a:defRPr>
      </a:lvl1pPr>
      <a:lvl2pPr marL="8096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ea typeface="ＭＳ Ｐゴシック" charset="-128"/>
        </a:defRPr>
      </a:lvl2pPr>
      <a:lvl3pPr marL="1343025"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3pPr>
      <a:lvl4pPr marL="1885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4pPr>
      <a:lvl5pPr marL="24193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758825" y="1438275"/>
            <a:ext cx="8497888" cy="541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050" name="Rectangle 2"/>
          <p:cNvSpPr>
            <a:spLocks noGrp="1" noChangeArrowheads="1"/>
          </p:cNvSpPr>
          <p:nvPr>
            <p:ph type="title"/>
          </p:nvPr>
        </p:nvSpPr>
        <p:spPr bwMode="auto">
          <a:xfrm>
            <a:off x="755650" y="2"/>
            <a:ext cx="7337425" cy="97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dirty="0">
                <a:sym typeface="Arial" charset="0"/>
              </a:rPr>
              <a:t>Click to edit Master title style</a:t>
            </a:r>
          </a:p>
        </p:txBody>
      </p:sp>
      <p:sp>
        <p:nvSpPr>
          <p:cNvPr id="2051" name="Text Box 3"/>
          <p:cNvSpPr txBox="1">
            <a:spLocks noGrp="1" noChangeArrowheads="1"/>
          </p:cNvSpPr>
          <p:nvPr>
            <p:ph type="sldNum" sz="quarter" idx="4"/>
          </p:nvPr>
        </p:nvSpPr>
        <p:spPr bwMode="auto">
          <a:xfrm>
            <a:off x="8718551" y="711200"/>
            <a:ext cx="341313"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600">
                <a:solidFill>
                  <a:srgbClr val="FFFFFF"/>
                </a:solidFill>
                <a:ea typeface="ＭＳ Ｐゴシック" charset="0"/>
                <a:cs typeface="Arial" charset="0"/>
              </a:defRPr>
            </a:lvl1pPr>
          </a:lstStyle>
          <a:p>
            <a:pPr>
              <a:defRPr/>
            </a:pPr>
            <a:fld id="{65740AAD-675A-1544-8EC4-E863FD8B55B9}" type="slidenum">
              <a:rPr lang="en-US"/>
              <a:pPr>
                <a:defRPr/>
              </a:pPr>
              <a:t>‹#›</a:t>
            </a:fld>
            <a:endParaRPr lang="en-US" dirty="0"/>
          </a:p>
        </p:txBody>
      </p:sp>
      <p:sp>
        <p:nvSpPr>
          <p:cNvPr id="5" name="Rectangle 1"/>
          <p:cNvSpPr>
            <a:spLocks/>
          </p:cNvSpPr>
          <p:nvPr userDrawn="1"/>
        </p:nvSpPr>
        <p:spPr bwMode="auto">
          <a:xfrm>
            <a:off x="8537575" y="0"/>
            <a:ext cx="719138" cy="104298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dirty="0"/>
          </a:p>
        </p:txBody>
      </p:sp>
      <p:sp>
        <p:nvSpPr>
          <p:cNvPr id="6" name="Rectangle 5"/>
          <p:cNvSpPr>
            <a:spLocks/>
          </p:cNvSpPr>
          <p:nvPr userDrawn="1"/>
        </p:nvSpPr>
        <p:spPr bwMode="auto">
          <a:xfrm>
            <a:off x="8551863" y="711200"/>
            <a:ext cx="78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endParaRPr lang="en-US" sz="1600" dirty="0">
              <a:solidFill>
                <a:srgbClr val="FFFFFF"/>
              </a:solidFill>
              <a:ea typeface="ＭＳ Ｐゴシック" charset="0"/>
            </a:endParaRPr>
          </a:p>
        </p:txBody>
      </p:sp>
      <p:pic>
        <p:nvPicPr>
          <p:cNvPr id="7" name="Picture 2" descr="IFRS reg logo2013.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905329" y="6093296"/>
            <a:ext cx="1536105" cy="3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3"/>
          <p:cNvSpPr>
            <a:spLocks noChangeShapeType="1"/>
          </p:cNvSpPr>
          <p:nvPr userDrawn="1"/>
        </p:nvSpPr>
        <p:spPr bwMode="auto">
          <a:xfrm>
            <a:off x="358775" y="1042988"/>
            <a:ext cx="9180513" cy="1587"/>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10" name="Slide Number Placeholder 1"/>
          <p:cNvSpPr txBox="1">
            <a:spLocks/>
          </p:cNvSpPr>
          <p:nvPr userDrawn="1"/>
        </p:nvSpPr>
        <p:spPr>
          <a:xfrm>
            <a:off x="6825208" y="615605"/>
            <a:ext cx="2311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fld id="{0E157E24-94FB-5547-89B9-DD231CECEEFB}" type="slidenum">
              <a:rPr lang="en-US" smtClean="0"/>
              <a:pPr/>
              <a:t>‹#›</a:t>
            </a:fld>
            <a:endParaRPr lang="en-US" dirty="0"/>
          </a:p>
        </p:txBody>
      </p:sp>
    </p:spTree>
    <p:extLst>
      <p:ext uri="{BB962C8B-B14F-4D97-AF65-F5344CB8AC3E}">
        <p14:creationId xmlns:p14="http://schemas.microsoft.com/office/powerpoint/2010/main" val="246933965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ransition/>
  <p:hf hdr="0" ftr="0" dt="0"/>
  <p:txStyles>
    <p:titleStyle>
      <a:lvl1pPr algn="l" rtl="0" eaLnBrk="0" fontAlgn="base" hangingPunct="0">
        <a:lnSpc>
          <a:spcPct val="90000"/>
        </a:lnSpc>
        <a:spcBef>
          <a:spcPct val="0"/>
        </a:spcBef>
        <a:spcAft>
          <a:spcPct val="0"/>
        </a:spcAft>
        <a:defRPr sz="3200" b="1">
          <a:solidFill>
            <a:schemeClr val="tx1"/>
          </a:solidFill>
          <a:latin typeface="+mj-lt"/>
          <a:ea typeface="+mj-ea"/>
          <a:cs typeface="+mj-cs"/>
          <a:sym typeface="Arial" charset="0"/>
        </a:defRPr>
      </a:lvl1pPr>
      <a:lvl2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2pPr>
      <a:lvl3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3pPr>
      <a:lvl4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4pPr>
      <a:lvl5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5pPr>
      <a:lvl6pPr marL="4572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6pPr>
      <a:lvl7pPr marL="9144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7pPr>
      <a:lvl8pPr marL="13716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8pPr>
      <a:lvl9pPr marL="18288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9pPr>
    </p:titleStyle>
    <p:bodyStyle>
      <a:lvl1pPr marL="266700" indent="-266700" algn="l" rtl="0" eaLnBrk="0" fontAlgn="base" hangingPunct="0">
        <a:spcBef>
          <a:spcPts val="900"/>
        </a:spcBef>
        <a:spcAft>
          <a:spcPct val="0"/>
        </a:spcAft>
        <a:buClr>
          <a:srgbClr val="B31E3B"/>
        </a:buClr>
        <a:buSzPct val="100000"/>
        <a:buFont typeface="Arial" charset="0"/>
        <a:buChar char="•"/>
        <a:defRPr sz="2600">
          <a:solidFill>
            <a:schemeClr val="tx1"/>
          </a:solidFill>
          <a:latin typeface="+mn-lt"/>
          <a:ea typeface="+mn-ea"/>
          <a:cs typeface="+mn-cs"/>
          <a:sym typeface="Arial" charset="0"/>
        </a:defRPr>
      </a:lvl1pPr>
      <a:lvl2pPr marL="809625" indent="-266700" algn="l" rtl="0" eaLnBrk="0" fontAlgn="base" hangingPunct="0">
        <a:lnSpc>
          <a:spcPct val="110000"/>
        </a:lnSpc>
        <a:spcBef>
          <a:spcPct val="0"/>
        </a:spcBef>
        <a:spcAft>
          <a:spcPct val="0"/>
        </a:spcAft>
        <a:buClr>
          <a:srgbClr val="5F6062"/>
        </a:buClr>
        <a:buSzPct val="100000"/>
        <a:buFont typeface="Arial" charset="0"/>
        <a:buChar char="–"/>
        <a:defRPr sz="2400">
          <a:solidFill>
            <a:schemeClr val="tx1"/>
          </a:solidFill>
          <a:latin typeface="+mn-lt"/>
          <a:ea typeface="+mn-ea"/>
          <a:cs typeface="+mn-cs"/>
          <a:sym typeface="Arial" charset="0"/>
        </a:defRPr>
      </a:lvl2pPr>
      <a:lvl3pPr marL="1343025"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3pPr>
      <a:lvl4pPr marL="18859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4pPr>
      <a:lvl5pPr marL="2419350" indent="-266700"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5pPr>
      <a:lvl6pPr marL="28765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6pPr>
      <a:lvl7pPr marL="33337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7pPr>
      <a:lvl8pPr marL="37909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8pPr>
      <a:lvl9pPr marL="4248150" indent="-266700"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
          <p:cNvSpPr>
            <a:spLocks/>
          </p:cNvSpPr>
          <p:nvPr/>
        </p:nvSpPr>
        <p:spPr bwMode="auto">
          <a:xfrm>
            <a:off x="8625408" y="0"/>
            <a:ext cx="792088" cy="104298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8" name="Line 3"/>
          <p:cNvSpPr>
            <a:spLocks noChangeShapeType="1"/>
          </p:cNvSpPr>
          <p:nvPr/>
        </p:nvSpPr>
        <p:spPr bwMode="auto">
          <a:xfrm>
            <a:off x="560512" y="1042988"/>
            <a:ext cx="9104349" cy="10308"/>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pPr algn="ctr"/>
            <a:endParaRPr lang="en-US" dirty="0"/>
          </a:p>
        </p:txBody>
      </p:sp>
      <p:pic>
        <p:nvPicPr>
          <p:cNvPr id="9" name="Picture 2" descr="IFRS reg logo2013.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124619" y="6309320"/>
            <a:ext cx="1536105" cy="3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laceholder 9"/>
          <p:cNvSpPr>
            <a:spLocks noGrp="1"/>
          </p:cNvSpPr>
          <p:nvPr>
            <p:ph type="title"/>
          </p:nvPr>
        </p:nvSpPr>
        <p:spPr>
          <a:xfrm>
            <a:off x="560512" y="31130"/>
            <a:ext cx="7920880" cy="980728"/>
          </a:xfrm>
          <a:prstGeom prst="rect">
            <a:avLst/>
          </a:prstGeom>
        </p:spPr>
        <p:txBody>
          <a:bodyPr vert="horz" lIns="0" tIns="0" rIns="0" bIns="0" rtlCol="0" anchor="b" anchorCtr="0">
            <a:normAutofit/>
          </a:bodyPr>
          <a:lstStyle/>
          <a:p>
            <a:r>
              <a:rPr lang="en-US"/>
              <a:t>Click to edit Master title style</a:t>
            </a:r>
            <a:endParaRPr lang="en-GB" dirty="0"/>
          </a:p>
        </p:txBody>
      </p:sp>
    </p:spTree>
    <p:extLst>
      <p:ext uri="{BB962C8B-B14F-4D97-AF65-F5344CB8AC3E}">
        <p14:creationId xmlns:p14="http://schemas.microsoft.com/office/powerpoint/2010/main" val="388905017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Lst>
  <p:hf hdr="0" ft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3" Type="http://schemas.openxmlformats.org/officeDocument/2006/relationships/hyperlink" Target="https://ssrn.com/abstract=2353693" TargetMode="External"/><Relationship Id="rId4" Type="http://schemas.openxmlformats.org/officeDocument/2006/relationships/hyperlink" Target="https://dx.doi.org/10.2139/ssrn.2353693" TargetMode="External"/><Relationship Id="rId1" Type="http://schemas.openxmlformats.org/officeDocument/2006/relationships/slideLayout" Target="../slideLayouts/slideLayout2.xml"/><Relationship Id="rId2" Type="http://schemas.openxmlformats.org/officeDocument/2006/relationships/hyperlink" Target="https://ssrn.com/abstract=251539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srn.com/abstract=2164995" TargetMode="External"/><Relationship Id="rId3" Type="http://schemas.openxmlformats.org/officeDocument/2006/relationships/hyperlink" Target="https://dx.doi.org/10.2139/ssrn.2164995"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ont cover5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64" y="-1"/>
            <a:ext cx="9548732" cy="5883072"/>
          </a:xfrm>
          <a:prstGeom prst="rect">
            <a:avLst/>
          </a:prstGeom>
        </p:spPr>
      </p:pic>
      <p:sp>
        <p:nvSpPr>
          <p:cNvPr id="8194" name="Rectangle 2"/>
          <p:cNvSpPr>
            <a:spLocks/>
          </p:cNvSpPr>
          <p:nvPr/>
        </p:nvSpPr>
        <p:spPr bwMode="auto">
          <a:xfrm>
            <a:off x="762000" y="6019800"/>
            <a:ext cx="41529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ts val="500"/>
              </a:spcBef>
            </a:pPr>
            <a:r>
              <a:rPr lang="en-US" sz="900" dirty="0">
                <a:solidFill>
                  <a:schemeClr val="tx1"/>
                </a:solidFill>
                <a:ea typeface="ＭＳ Ｐゴシック" charset="0"/>
              </a:rPr>
              <a:t>The views expressed in this presentation are those of the presenter, </a:t>
            </a:r>
            <a:r>
              <a:rPr lang="en-US" sz="900" dirty="0">
                <a:solidFill>
                  <a:schemeClr val="tx1"/>
                </a:solidFill>
                <a:latin typeface="ＭＳ Ｐゴシック" charset="0"/>
                <a:sym typeface="ＭＳ Ｐゴシック" charset="0"/>
              </a:rPr>
              <a:t/>
            </a:r>
            <a:br>
              <a:rPr lang="en-US" sz="900" dirty="0">
                <a:solidFill>
                  <a:schemeClr val="tx1"/>
                </a:solidFill>
                <a:latin typeface="ＭＳ Ｐゴシック" charset="0"/>
                <a:sym typeface="ＭＳ Ｐゴシック" charset="0"/>
              </a:rPr>
            </a:br>
            <a:r>
              <a:rPr lang="en-US" sz="900" dirty="0">
                <a:solidFill>
                  <a:schemeClr val="tx1"/>
                </a:solidFill>
                <a:ea typeface="ＭＳ Ｐゴシック" charset="0"/>
              </a:rPr>
              <a:t>not necessarily those of the International Accounting Standards Board (the Board) or IFRS Foundation.</a:t>
            </a:r>
          </a:p>
        </p:txBody>
      </p:sp>
      <p:sp>
        <p:nvSpPr>
          <p:cNvPr id="8195" name="Rectangle 3"/>
          <p:cNvSpPr>
            <a:spLocks/>
          </p:cNvSpPr>
          <p:nvPr/>
        </p:nvSpPr>
        <p:spPr bwMode="auto">
          <a:xfrm>
            <a:off x="755650" y="6462713"/>
            <a:ext cx="57594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700" dirty="0">
                <a:solidFill>
                  <a:schemeClr val="tx1"/>
                </a:solidFill>
                <a:ea typeface="ＭＳ Ｐゴシック" charset="0"/>
              </a:rPr>
              <a:t>Copyright © IFRS Foundation. All rights reserved</a:t>
            </a:r>
          </a:p>
        </p:txBody>
      </p:sp>
      <p:sp>
        <p:nvSpPr>
          <p:cNvPr id="8196" name="Rectangle 4"/>
          <p:cNvSpPr>
            <a:spLocks/>
          </p:cNvSpPr>
          <p:nvPr/>
        </p:nvSpPr>
        <p:spPr bwMode="auto">
          <a:xfrm>
            <a:off x="738187" y="942975"/>
            <a:ext cx="652780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spcBef>
                <a:spcPts val="900"/>
              </a:spcBef>
            </a:pPr>
            <a:r>
              <a:rPr lang="en-US" sz="1600" dirty="0">
                <a:solidFill>
                  <a:srgbClr val="FFFFFF"/>
                </a:solidFill>
                <a:ea typeface="ＭＳ Ｐゴシック" charset="0"/>
              </a:rPr>
              <a:t>IFRS</a:t>
            </a:r>
            <a:r>
              <a:rPr lang="en-US" sz="1600" baseline="30000" dirty="0">
                <a:solidFill>
                  <a:srgbClr val="FFFFFF"/>
                </a:solidFill>
                <a:ea typeface="ＭＳ Ｐゴシック" charset="0"/>
              </a:rPr>
              <a:t>®</a:t>
            </a:r>
            <a:r>
              <a:rPr lang="en-US" sz="1600" dirty="0">
                <a:solidFill>
                  <a:srgbClr val="FFFFFF"/>
                </a:solidFill>
                <a:ea typeface="ＭＳ Ｐゴシック" charset="0"/>
              </a:rPr>
              <a:t> Foundation</a:t>
            </a:r>
          </a:p>
        </p:txBody>
      </p:sp>
      <p:sp>
        <p:nvSpPr>
          <p:cNvPr id="3078" name="Rectangle 6"/>
          <p:cNvSpPr>
            <a:spLocks noGrp="1" noChangeArrowheads="1"/>
          </p:cNvSpPr>
          <p:nvPr>
            <p:ph type="title"/>
          </p:nvPr>
        </p:nvSpPr>
        <p:spPr>
          <a:xfrm>
            <a:off x="4523968" y="2247900"/>
            <a:ext cx="4819650" cy="1951038"/>
          </a:xfrm>
        </p:spPr>
        <p:txBody>
          <a:bodyPr/>
          <a:lstStyle/>
          <a:p>
            <a:pPr algn="r">
              <a:defRPr/>
            </a:pPr>
            <a:r>
              <a:rPr lang="en-US" sz="3500" dirty="0">
                <a:solidFill>
                  <a:srgbClr val="FFFFFF"/>
                </a:solidFill>
              </a:rPr>
              <a:t>The role of the IASB in international financial reporting: </a:t>
            </a:r>
            <a:br>
              <a:rPr lang="en-US" sz="3500" dirty="0">
                <a:solidFill>
                  <a:srgbClr val="FFFFFF"/>
                </a:solidFill>
              </a:rPr>
            </a:br>
            <a:r>
              <a:rPr lang="en-US" sz="3500" dirty="0">
                <a:solidFill>
                  <a:srgbClr val="FFFFFF"/>
                </a:solidFill>
              </a:rPr>
              <a:t>Mission achieved?</a:t>
            </a:r>
            <a:endParaRPr lang="en-US" sz="3500" dirty="0">
              <a:solidFill>
                <a:srgbClr val="FFFFFF"/>
              </a:solidFill>
              <a:ea typeface="ヒラギノ角ゴ ProN W3" charset="0"/>
              <a:cs typeface="ヒラギノ角ゴ ProN W3" charset="0"/>
            </a:endParaRPr>
          </a:p>
        </p:txBody>
      </p:sp>
      <p:sp>
        <p:nvSpPr>
          <p:cNvPr id="8198" name="Rectangle 7"/>
          <p:cNvSpPr>
            <a:spLocks/>
          </p:cNvSpPr>
          <p:nvPr/>
        </p:nvSpPr>
        <p:spPr bwMode="auto">
          <a:xfrm>
            <a:off x="4419600" y="4292600"/>
            <a:ext cx="4902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90000"/>
              </a:lnSpc>
              <a:spcBef>
                <a:spcPts val="500"/>
              </a:spcBef>
            </a:pPr>
            <a:endParaRPr lang="en-US" sz="1500" dirty="0">
              <a:solidFill>
                <a:srgbClr val="FFFFFF"/>
              </a:solidFill>
              <a:ea typeface="ＭＳ Ｐゴシック" charset="0"/>
            </a:endParaRPr>
          </a:p>
        </p:txBody>
      </p:sp>
      <p:pic>
        <p:nvPicPr>
          <p:cNvPr id="8199" name="Picture 2" descr="IFRS reg logo201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5329" y="6093296"/>
            <a:ext cx="1536105" cy="3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889105" y="4575067"/>
            <a:ext cx="3463738" cy="1785104"/>
          </a:xfrm>
          <a:prstGeom prst="rect">
            <a:avLst/>
          </a:prstGeom>
          <a:noFill/>
        </p:spPr>
        <p:txBody>
          <a:bodyPr wrap="square" rtlCol="0">
            <a:spAutoFit/>
          </a:bodyPr>
          <a:lstStyle/>
          <a:p>
            <a:pPr algn="r">
              <a:spcAft>
                <a:spcPts val="1200"/>
              </a:spcAft>
            </a:pPr>
            <a:r>
              <a:rPr lang="en-GB" sz="1400" dirty="0">
                <a:solidFill>
                  <a:schemeClr val="bg1"/>
                </a:solidFill>
              </a:rPr>
              <a:t>Ann Tarca IASB Member</a:t>
            </a:r>
          </a:p>
          <a:p>
            <a:pPr algn="r">
              <a:spcAft>
                <a:spcPts val="1200"/>
              </a:spcAft>
            </a:pPr>
            <a:r>
              <a:rPr lang="en-GB" sz="1400" dirty="0">
                <a:solidFill>
                  <a:schemeClr val="bg1"/>
                </a:solidFill>
              </a:rPr>
              <a:t>IAAER/ IAS AAA mid-year meeting</a:t>
            </a:r>
          </a:p>
          <a:p>
            <a:pPr algn="r">
              <a:spcAft>
                <a:spcPts val="1200"/>
              </a:spcAft>
            </a:pPr>
            <a:r>
              <a:rPr lang="en-GB" sz="1400" dirty="0">
                <a:solidFill>
                  <a:schemeClr val="bg1"/>
                </a:solidFill>
              </a:rPr>
              <a:t>Miami, January 2019</a:t>
            </a:r>
          </a:p>
          <a:p>
            <a:pPr algn="r">
              <a:spcAft>
                <a:spcPts val="1200"/>
              </a:spcAft>
            </a:pPr>
            <a:endParaRPr lang="en-GB" sz="1400" b="1" dirty="0">
              <a:solidFill>
                <a:schemeClr val="bg1"/>
              </a:solidFill>
            </a:endParaRPr>
          </a:p>
          <a:p>
            <a:pPr algn="r">
              <a:spcAft>
                <a:spcPts val="1200"/>
              </a:spcAft>
            </a:pPr>
            <a:endParaRPr lang="en-GB" sz="1400" b="1" dirty="0">
              <a:solidFill>
                <a:schemeClr val="bg1"/>
              </a:solidFill>
            </a:endParaRPr>
          </a:p>
        </p:txBody>
      </p:sp>
      <p:sp>
        <p:nvSpPr>
          <p:cNvPr id="4" name="Slide Number Placeholder 3">
            <a:extLst>
              <a:ext uri="{FF2B5EF4-FFF2-40B4-BE49-F238E27FC236}">
                <a16:creationId xmlns:a16="http://schemas.microsoft.com/office/drawing/2014/main" xmlns="" id="{378F463C-878A-4B51-A057-6BE7CCD1F255}"/>
              </a:ext>
            </a:extLst>
          </p:cNvPr>
          <p:cNvSpPr>
            <a:spLocks noGrp="1"/>
          </p:cNvSpPr>
          <p:nvPr>
            <p:ph type="sldNum" sz="quarter" idx="4"/>
          </p:nvPr>
        </p:nvSpPr>
        <p:spPr/>
        <p:txBody>
          <a:bodyPr/>
          <a:lstStyle/>
          <a:p>
            <a:fld id="{0E157E24-94FB-5547-89B9-DD231CECEEFB}" type="slidenum">
              <a:rPr lang="en-US" smtClean="0"/>
              <a:pPr/>
              <a:t>1</a:t>
            </a:fld>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161244"/>
            <a:ext cx="7337425" cy="908721"/>
          </a:xfrm>
        </p:spPr>
        <p:txBody>
          <a:bodyPr/>
          <a:lstStyle/>
          <a:p>
            <a:r>
              <a:rPr lang="en-GB" dirty="0"/>
              <a:t/>
            </a:r>
            <a:br>
              <a:rPr lang="en-GB" dirty="0"/>
            </a:br>
            <a:r>
              <a:rPr lang="en-GB" dirty="0"/>
              <a:t>Remaining major economies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3877710"/>
              </p:ext>
            </p:extLst>
          </p:nvPr>
        </p:nvGraphicFramePr>
        <p:xfrm>
          <a:off x="416496" y="1340768"/>
          <a:ext cx="8915400" cy="4787392"/>
        </p:xfrm>
        <a:graphic>
          <a:graphicData uri="http://schemas.openxmlformats.org/drawingml/2006/table">
            <a:tbl>
              <a:tblPr firstRow="1" bandRow="1">
                <a:tableStyleId>{5C22544A-7EE6-4342-B048-85BDC9FD1C3A}</a:tableStyleId>
              </a:tblPr>
              <a:tblGrid>
                <a:gridCol w="3233564">
                  <a:extLst>
                    <a:ext uri="{9D8B030D-6E8A-4147-A177-3AD203B41FA5}">
                      <a16:colId xmlns:a16="http://schemas.microsoft.com/office/drawing/2014/main" xmlns="" val="20000"/>
                    </a:ext>
                  </a:extLst>
                </a:gridCol>
                <a:gridCol w="5681836">
                  <a:extLst>
                    <a:ext uri="{9D8B030D-6E8A-4147-A177-3AD203B41FA5}">
                      <a16:colId xmlns:a16="http://schemas.microsoft.com/office/drawing/2014/main" xmlns="" val="20001"/>
                    </a:ext>
                  </a:extLst>
                </a:gridCol>
              </a:tblGrid>
              <a:tr h="370840">
                <a:tc>
                  <a:txBody>
                    <a:bodyPr/>
                    <a:lstStyle/>
                    <a:p>
                      <a:r>
                        <a:rPr lang="en-GB" dirty="0"/>
                        <a:t>Country</a:t>
                      </a:r>
                    </a:p>
                  </a:txBody>
                  <a:tcPr/>
                </a:tc>
                <a:tc>
                  <a:txBody>
                    <a:bodyPr/>
                    <a:lstStyle/>
                    <a:p>
                      <a:r>
                        <a:rPr lang="en-GB" dirty="0"/>
                        <a:t>Status</a:t>
                      </a:r>
                    </a:p>
                  </a:txBody>
                  <a:tcPr/>
                </a:tc>
                <a:extLst>
                  <a:ext uri="{0D108BD9-81ED-4DB2-BD59-A6C34878D82A}">
                    <a16:rowId xmlns:a16="http://schemas.microsoft.com/office/drawing/2014/main" xmlns="" val="10000"/>
                  </a:ext>
                </a:extLst>
              </a:tr>
              <a:tr h="370840">
                <a:tc>
                  <a:txBody>
                    <a:bodyPr/>
                    <a:lstStyle/>
                    <a:p>
                      <a:pPr>
                        <a:lnSpc>
                          <a:spcPct val="114000"/>
                        </a:lnSpc>
                        <a:spcAft>
                          <a:spcPts val="600"/>
                        </a:spcAft>
                      </a:pPr>
                      <a:r>
                        <a:rPr lang="en-GB" sz="2000" dirty="0"/>
                        <a:t>China</a:t>
                      </a:r>
                    </a:p>
                  </a:txBody>
                  <a:tcPr/>
                </a:tc>
                <a:tc>
                  <a:txBody>
                    <a:bodyPr/>
                    <a:lstStyle/>
                    <a:p>
                      <a:pPr marL="285750" indent="-285750">
                        <a:lnSpc>
                          <a:spcPct val="114000"/>
                        </a:lnSpc>
                        <a:spcAft>
                          <a:spcPts val="600"/>
                        </a:spcAft>
                        <a:buFont typeface="Arial" panose="020B0604020202020204" pitchFamily="34" charset="0"/>
                        <a:buChar char="•"/>
                      </a:pPr>
                      <a:r>
                        <a:rPr lang="en-GB" sz="2000" dirty="0"/>
                        <a:t>‘Substantially converged’ with IFRS</a:t>
                      </a:r>
                    </a:p>
                    <a:p>
                      <a:pPr marL="285750" indent="-285750">
                        <a:lnSpc>
                          <a:spcPct val="114000"/>
                        </a:lnSpc>
                        <a:spcAft>
                          <a:spcPts val="600"/>
                        </a:spcAft>
                        <a:buFont typeface="Arial" panose="020B0604020202020204" pitchFamily="34" charset="0"/>
                        <a:buChar char="•"/>
                      </a:pPr>
                      <a:r>
                        <a:rPr lang="en-GB" sz="2000" dirty="0"/>
                        <a:t>Most</a:t>
                      </a:r>
                      <a:r>
                        <a:rPr lang="en-GB" sz="2000" baseline="0" dirty="0"/>
                        <a:t> dual-listed Chinese companies already produce IFRS financial statements</a:t>
                      </a:r>
                      <a:endParaRPr lang="en-GB" sz="2000" dirty="0"/>
                    </a:p>
                    <a:p>
                      <a:pPr marL="285750" indent="-285750">
                        <a:lnSpc>
                          <a:spcPct val="114000"/>
                        </a:lnSpc>
                        <a:spcAft>
                          <a:spcPts val="600"/>
                        </a:spcAft>
                        <a:buFont typeface="Arial" panose="020B0604020202020204" pitchFamily="34" charset="0"/>
                        <a:buChar char="•"/>
                      </a:pPr>
                      <a:r>
                        <a:rPr lang="en-GB" sz="2000" dirty="0"/>
                        <a:t>October 2015 ‘Beijing Statement’ reaffirms China’s commitment</a:t>
                      </a:r>
                      <a:r>
                        <a:rPr lang="en-GB" sz="2000" baseline="0" dirty="0"/>
                        <a:t> to achieve full convergence</a:t>
                      </a:r>
                      <a:endParaRPr lang="en-GB" sz="2000" dirty="0"/>
                    </a:p>
                  </a:txBody>
                  <a:tcPr/>
                </a:tc>
                <a:extLst>
                  <a:ext uri="{0D108BD9-81ED-4DB2-BD59-A6C34878D82A}">
                    <a16:rowId xmlns:a16="http://schemas.microsoft.com/office/drawing/2014/main" xmlns="" val="10001"/>
                  </a:ext>
                </a:extLst>
              </a:tr>
              <a:tr h="370840">
                <a:tc>
                  <a:txBody>
                    <a:bodyPr/>
                    <a:lstStyle/>
                    <a:p>
                      <a:pPr>
                        <a:lnSpc>
                          <a:spcPct val="114000"/>
                        </a:lnSpc>
                        <a:spcAft>
                          <a:spcPts val="600"/>
                        </a:spcAft>
                      </a:pPr>
                      <a:r>
                        <a:rPr lang="en-GB" sz="2000" dirty="0"/>
                        <a:t>India</a:t>
                      </a:r>
                    </a:p>
                  </a:txBody>
                  <a:tcPr/>
                </a:tc>
                <a:tc>
                  <a:txBody>
                    <a:bodyPr/>
                    <a:lstStyle/>
                    <a:p>
                      <a:pPr marL="285750" indent="-285750">
                        <a:lnSpc>
                          <a:spcPct val="114000"/>
                        </a:lnSpc>
                        <a:spcAft>
                          <a:spcPts val="600"/>
                        </a:spcAft>
                        <a:buFont typeface="Arial" panose="020B0604020202020204" pitchFamily="34" charset="0"/>
                        <a:buChar char="•"/>
                      </a:pPr>
                      <a:r>
                        <a:rPr lang="en-GB" sz="2000" dirty="0" err="1"/>
                        <a:t>Ind</a:t>
                      </a:r>
                      <a:r>
                        <a:rPr lang="en-GB" sz="2000" dirty="0"/>
                        <a:t> AS ‘substantially converged’ with IFRS</a:t>
                      </a:r>
                    </a:p>
                  </a:txBody>
                  <a:tcPr/>
                </a:tc>
                <a:extLst>
                  <a:ext uri="{0D108BD9-81ED-4DB2-BD59-A6C34878D82A}">
                    <a16:rowId xmlns:a16="http://schemas.microsoft.com/office/drawing/2014/main" xmlns="" val="10002"/>
                  </a:ext>
                </a:extLst>
              </a:tr>
              <a:tr h="370840">
                <a:tc>
                  <a:txBody>
                    <a:bodyPr/>
                    <a:lstStyle/>
                    <a:p>
                      <a:pPr>
                        <a:lnSpc>
                          <a:spcPct val="114000"/>
                        </a:lnSpc>
                        <a:spcAft>
                          <a:spcPts val="600"/>
                        </a:spcAft>
                      </a:pPr>
                      <a:r>
                        <a:rPr lang="en-GB" sz="2000" dirty="0"/>
                        <a:t>Japan</a:t>
                      </a:r>
                    </a:p>
                  </a:txBody>
                  <a:tcPr/>
                </a:tc>
                <a:tc>
                  <a:txBody>
                    <a:bodyPr/>
                    <a:lstStyle/>
                    <a:p>
                      <a:pPr marL="285750" indent="-285750">
                        <a:lnSpc>
                          <a:spcPct val="114000"/>
                        </a:lnSpc>
                        <a:spcAft>
                          <a:spcPts val="600"/>
                        </a:spcAft>
                        <a:buFont typeface="Arial" panose="020B0604020202020204" pitchFamily="34" charset="0"/>
                        <a:buChar char="•"/>
                      </a:pPr>
                      <a:r>
                        <a:rPr lang="en-GB" sz="2000" dirty="0"/>
                        <a:t>Permit voluntary use of IFRS,</a:t>
                      </a:r>
                      <a:r>
                        <a:rPr lang="en-GB" sz="2000" baseline="0" dirty="0"/>
                        <a:t> ≈3</a:t>
                      </a:r>
                      <a:r>
                        <a:rPr lang="en-GB" sz="2000" dirty="0"/>
                        <a:t>0% of total market cap now report using IFRS</a:t>
                      </a:r>
                    </a:p>
                  </a:txBody>
                  <a:tcPr/>
                </a:tc>
                <a:extLst>
                  <a:ext uri="{0D108BD9-81ED-4DB2-BD59-A6C34878D82A}">
                    <a16:rowId xmlns:a16="http://schemas.microsoft.com/office/drawing/2014/main" xmlns="" val="10003"/>
                  </a:ext>
                </a:extLst>
              </a:tr>
              <a:tr h="370840">
                <a:tc>
                  <a:txBody>
                    <a:bodyPr/>
                    <a:lstStyle/>
                    <a:p>
                      <a:pPr>
                        <a:lnSpc>
                          <a:spcPct val="114000"/>
                        </a:lnSpc>
                        <a:spcAft>
                          <a:spcPts val="600"/>
                        </a:spcAft>
                      </a:pPr>
                      <a:r>
                        <a:rPr lang="en-GB" sz="2000" dirty="0"/>
                        <a:t>United States</a:t>
                      </a:r>
                    </a:p>
                  </a:txBody>
                  <a:tcPr/>
                </a:tc>
                <a:tc>
                  <a:txBody>
                    <a:bodyPr/>
                    <a:lstStyle/>
                    <a:p>
                      <a:pPr marL="285750" indent="-285750">
                        <a:lnSpc>
                          <a:spcPct val="114000"/>
                        </a:lnSpc>
                        <a:spcAft>
                          <a:spcPts val="600"/>
                        </a:spcAft>
                        <a:buFont typeface="Arial" panose="020B0604020202020204" pitchFamily="34" charset="0"/>
                        <a:buChar char="•"/>
                      </a:pPr>
                      <a:r>
                        <a:rPr lang="en-GB" sz="2000" dirty="0"/>
                        <a:t>500+ non-US companies report using IFRS</a:t>
                      </a:r>
                    </a:p>
                    <a:p>
                      <a:pPr marL="285750" indent="-285750">
                        <a:lnSpc>
                          <a:spcPct val="114000"/>
                        </a:lnSpc>
                        <a:spcAft>
                          <a:spcPts val="600"/>
                        </a:spcAft>
                        <a:buFont typeface="Arial" panose="020B0604020202020204" pitchFamily="34" charset="0"/>
                        <a:buChar char="•"/>
                      </a:pPr>
                      <a:r>
                        <a:rPr lang="en-GB" sz="2000" dirty="0"/>
                        <a:t>Domestic consideration stalled</a:t>
                      </a:r>
                    </a:p>
                  </a:txBody>
                  <a:tcP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4"/>
          </p:nvPr>
        </p:nvSpPr>
        <p:spPr/>
        <p:txBody>
          <a:bodyPr/>
          <a:lstStyle/>
          <a:p>
            <a:fld id="{0E157E24-94FB-5547-89B9-DD231CECEEFB}" type="slidenum">
              <a:rPr lang="en-US" smtClean="0"/>
              <a:pPr/>
              <a:t>10</a:t>
            </a:fld>
            <a:endParaRPr lang="en-US" dirty="0"/>
          </a:p>
        </p:txBody>
      </p:sp>
    </p:spTree>
    <p:extLst>
      <p:ext uri="{BB962C8B-B14F-4D97-AF65-F5344CB8AC3E}">
        <p14:creationId xmlns:p14="http://schemas.microsoft.com/office/powerpoint/2010/main" val="23392642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20931-60F8-4B65-A0C3-2A22FAF64450}"/>
              </a:ext>
            </a:extLst>
          </p:cNvPr>
          <p:cNvSpPr>
            <a:spLocks noGrp="1"/>
          </p:cNvSpPr>
          <p:nvPr>
            <p:ph type="title"/>
          </p:nvPr>
        </p:nvSpPr>
        <p:spPr>
          <a:xfrm>
            <a:off x="782234" y="476673"/>
            <a:ext cx="7337425" cy="504057"/>
          </a:xfrm>
        </p:spPr>
        <p:txBody>
          <a:bodyPr/>
          <a:lstStyle/>
          <a:p>
            <a:r>
              <a:rPr lang="en-GB" dirty="0"/>
              <a:t>Standard setting activity</a:t>
            </a:r>
          </a:p>
        </p:txBody>
      </p:sp>
      <p:sp>
        <p:nvSpPr>
          <p:cNvPr id="3" name="Content Placeholder 2">
            <a:extLst>
              <a:ext uri="{FF2B5EF4-FFF2-40B4-BE49-F238E27FC236}">
                <a16:creationId xmlns:a16="http://schemas.microsoft.com/office/drawing/2014/main" xmlns="" id="{C73E3D78-EB63-4A87-BCED-A415D027FDB4}"/>
              </a:ext>
            </a:extLst>
          </p:cNvPr>
          <p:cNvSpPr>
            <a:spLocks noGrp="1"/>
          </p:cNvSpPr>
          <p:nvPr>
            <p:ph idx="1"/>
          </p:nvPr>
        </p:nvSpPr>
        <p:spPr/>
        <p:txBody>
          <a:bodyPr/>
          <a:lstStyle/>
          <a:p>
            <a:r>
              <a:rPr lang="en-GB" dirty="0"/>
              <a:t>IAS 1 - IAS 41 and IFRS 1 - IFRS 17</a:t>
            </a:r>
          </a:p>
          <a:p>
            <a:r>
              <a:rPr lang="en-GB" dirty="0"/>
              <a:t>Announcement of adoption of IFRS in EU in 2005</a:t>
            </a:r>
          </a:p>
          <a:p>
            <a:r>
              <a:rPr lang="en-GB" dirty="0"/>
              <a:t>FASB Convergence program 2006 - 2013</a:t>
            </a:r>
          </a:p>
          <a:p>
            <a:r>
              <a:rPr lang="en-GB" dirty="0"/>
              <a:t>Completion of major standards IFRS 15, IFRS 16, IFRS 9 and IFRS 17</a:t>
            </a:r>
          </a:p>
          <a:p>
            <a:r>
              <a:rPr lang="en-GB" dirty="0"/>
              <a:t>Better communication initiative </a:t>
            </a:r>
          </a:p>
          <a:p>
            <a:r>
              <a:rPr lang="en-GB" dirty="0"/>
              <a:t>Research and Standard setting agendas</a:t>
            </a:r>
          </a:p>
          <a:p>
            <a:r>
              <a:rPr lang="en-GB" dirty="0"/>
              <a:t>Engagement with stakeholders throughout the process</a:t>
            </a:r>
          </a:p>
          <a:p>
            <a:endParaRPr lang="en-GB" dirty="0"/>
          </a:p>
        </p:txBody>
      </p:sp>
      <p:sp>
        <p:nvSpPr>
          <p:cNvPr id="4" name="Slide Number Placeholder 3">
            <a:extLst>
              <a:ext uri="{FF2B5EF4-FFF2-40B4-BE49-F238E27FC236}">
                <a16:creationId xmlns:a16="http://schemas.microsoft.com/office/drawing/2014/main" xmlns="" id="{A6C1D3C6-88E5-4C75-9F2F-4D4A958394A2}"/>
              </a:ext>
            </a:extLst>
          </p:cNvPr>
          <p:cNvSpPr>
            <a:spLocks noGrp="1"/>
          </p:cNvSpPr>
          <p:nvPr>
            <p:ph type="sldNum" sz="quarter" idx="4"/>
          </p:nvPr>
        </p:nvSpPr>
        <p:spPr/>
        <p:txBody>
          <a:bodyPr/>
          <a:lstStyle/>
          <a:p>
            <a:fld id="{0E157E24-94FB-5547-89B9-DD231CECEEFB}" type="slidenum">
              <a:rPr lang="en-US" smtClean="0"/>
              <a:pPr/>
              <a:t>11</a:t>
            </a:fld>
            <a:endParaRPr lang="en-US" dirty="0"/>
          </a:p>
        </p:txBody>
      </p:sp>
    </p:spTree>
    <p:extLst>
      <p:ext uri="{BB962C8B-B14F-4D97-AF65-F5344CB8AC3E}">
        <p14:creationId xmlns:p14="http://schemas.microsoft.com/office/powerpoint/2010/main" val="36924982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8537575" y="1"/>
            <a:ext cx="719138" cy="104298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0243" name="Line 3"/>
          <p:cNvSpPr>
            <a:spLocks noChangeShapeType="1"/>
          </p:cNvSpPr>
          <p:nvPr/>
        </p:nvSpPr>
        <p:spPr bwMode="auto">
          <a:xfrm>
            <a:off x="376624" y="1044576"/>
            <a:ext cx="9180513" cy="1587"/>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0244" name="Rectangle 5"/>
          <p:cNvSpPr>
            <a:spLocks/>
          </p:cNvSpPr>
          <p:nvPr/>
        </p:nvSpPr>
        <p:spPr bwMode="auto">
          <a:xfrm>
            <a:off x="8551863" y="711201"/>
            <a:ext cx="78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sym typeface="Arial" charset="0"/>
            </a:endParaRPr>
          </a:p>
        </p:txBody>
      </p:sp>
      <p:sp>
        <p:nvSpPr>
          <p:cNvPr id="4102" name="Rectangle 6"/>
          <p:cNvSpPr>
            <a:spLocks noGrp="1" noChangeArrowheads="1"/>
          </p:cNvSpPr>
          <p:nvPr>
            <p:ph type="title"/>
          </p:nvPr>
        </p:nvSpPr>
        <p:spPr>
          <a:xfrm>
            <a:off x="376619" y="321377"/>
            <a:ext cx="7863273" cy="704530"/>
          </a:xfrm>
        </p:spPr>
        <p:txBody>
          <a:bodyPr/>
          <a:lstStyle/>
          <a:p>
            <a:pPr eaLnBrk="1" hangingPunct="1">
              <a:defRPr/>
            </a:pPr>
            <a:r>
              <a:rPr lang="en-US" dirty="0"/>
              <a:t>Implementation support</a:t>
            </a:r>
          </a:p>
        </p:txBody>
      </p:sp>
      <p:pic>
        <p:nvPicPr>
          <p:cNvPr id="9" name="Picture 2" descr="IFRS reg logo201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5330" y="6093296"/>
            <a:ext cx="1536105" cy="3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1"/>
          <p:cNvSpPr txBox="1">
            <a:spLocks/>
          </p:cNvSpPr>
          <p:nvPr/>
        </p:nvSpPr>
        <p:spPr>
          <a:xfrm>
            <a:off x="6825208" y="615606"/>
            <a:ext cx="2311400" cy="365125"/>
          </a:xfrm>
          <a:prstGeom prst="rect">
            <a:avLst/>
          </a:prstGeom>
        </p:spPr>
        <p:txBody>
          <a:bodyPr vert="horz" lIns="91429" tIns="45715" rIns="91429" bIns="45715"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157E24-94FB-5547-89B9-DD231CECEEFB}" type="slidenum">
              <a:rPr kumimoji="0" lang="en-US" sz="1800" b="0" i="0" u="none" strike="noStrike" kern="1200" cap="none" spc="0" normalizeH="0" baseline="0" noProof="0" smtClean="0">
                <a:ln>
                  <a:noFill/>
                </a:ln>
                <a:solidFill>
                  <a:srgbClr val="FFFFFF"/>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800" b="0" i="0" u="none" strike="noStrike" kern="1200" cap="none" spc="0" normalizeH="0" baseline="0" noProof="0" dirty="0">
              <a:ln>
                <a:noFill/>
              </a:ln>
              <a:solidFill>
                <a:srgbClr val="FFFFFF"/>
              </a:solidFill>
              <a:effectLst/>
              <a:uLnTx/>
              <a:uFillTx/>
              <a:latin typeface="Arial" charset="0"/>
              <a:sym typeface="Arial" charset="0"/>
            </a:endParaRPr>
          </a:p>
        </p:txBody>
      </p:sp>
      <p:sp>
        <p:nvSpPr>
          <p:cNvPr id="3" name="TextBox 2"/>
          <p:cNvSpPr txBox="1"/>
          <p:nvPr/>
        </p:nvSpPr>
        <p:spPr>
          <a:xfrm>
            <a:off x="376620" y="3985409"/>
            <a:ext cx="9180513" cy="523220"/>
          </a:xfrm>
          <a:prstGeom prst="rect">
            <a:avLst/>
          </a:prstGeom>
          <a:solidFill>
            <a:schemeClr val="tx2"/>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charset="0"/>
                <a:sym typeface="Arial" charset="0"/>
              </a:rPr>
              <a:t>What we don’t do….</a:t>
            </a:r>
          </a:p>
        </p:txBody>
      </p:sp>
      <p:sp>
        <p:nvSpPr>
          <p:cNvPr id="20" name="TextBox 19"/>
          <p:cNvSpPr txBox="1"/>
          <p:nvPr/>
        </p:nvSpPr>
        <p:spPr>
          <a:xfrm>
            <a:off x="376619" y="1381447"/>
            <a:ext cx="9180513" cy="523220"/>
          </a:xfrm>
          <a:prstGeom prst="rect">
            <a:avLst/>
          </a:prstGeom>
          <a:solidFill>
            <a:schemeClr val="accent3"/>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charset="0"/>
                <a:sym typeface="Arial" charset="0"/>
              </a:rPr>
              <a:t>What we do</a:t>
            </a:r>
            <a:r>
              <a:rPr kumimoji="0" lang="en-GB" sz="2800" b="1" i="0" u="none" strike="noStrike" kern="1200" cap="none" spc="0" normalizeH="0" baseline="0" noProof="0" dirty="0">
                <a:ln>
                  <a:noFill/>
                </a:ln>
                <a:solidFill>
                  <a:srgbClr val="4F7032"/>
                </a:solidFill>
                <a:effectLst/>
                <a:uLnTx/>
                <a:uFillTx/>
                <a:latin typeface="Arial" charset="0"/>
                <a:sym typeface="Arial" charset="0"/>
              </a:rPr>
              <a:t>….</a:t>
            </a:r>
          </a:p>
        </p:txBody>
      </p:sp>
      <p:sp>
        <p:nvSpPr>
          <p:cNvPr id="31" name="Rectangle 30"/>
          <p:cNvSpPr/>
          <p:nvPr/>
        </p:nvSpPr>
        <p:spPr bwMode="auto">
          <a:xfrm>
            <a:off x="376621" y="4580064"/>
            <a:ext cx="9180513" cy="1343669"/>
          </a:xfrm>
          <a:prstGeom prst="rect">
            <a:avLst/>
          </a:prstGeom>
          <a:noFill/>
          <a:ln>
            <a:noFill/>
          </a:ln>
          <a:effectLst/>
          <a:extLst/>
        </p:spPr>
        <p:txBody>
          <a:bodyPr wrap="square" rtlCol="0" anchor="ctr"/>
          <a:lstStyle/>
          <a:p>
            <a:pPr marL="0" marR="0" lvl="0" indent="0" algn="ctr" defTabSz="914400" rtl="0" eaLnBrk="1" fontAlgn="base" latinLnBrk="0" hangingPunct="1">
              <a:lnSpc>
                <a:spcPct val="150000"/>
              </a:lnSpc>
              <a:spcBef>
                <a:spcPct val="0"/>
              </a:spcBef>
              <a:spcAft>
                <a:spcPts val="1200"/>
              </a:spcAft>
              <a:buClrTx/>
              <a:buSzTx/>
              <a:buFontTx/>
              <a:buNone/>
              <a:tabLst/>
              <a:defRPr/>
            </a:pPr>
            <a:r>
              <a:rPr kumimoji="0" lang="en-GB" sz="2000" b="0" i="0" u="none" strike="noStrike" kern="1200" cap="none" spc="0" normalizeH="0" baseline="0" noProof="0" dirty="0">
                <a:ln>
                  <a:noFill/>
                </a:ln>
                <a:solidFill>
                  <a:srgbClr val="5F6062"/>
                </a:solidFill>
                <a:effectLst/>
                <a:uLnTx/>
                <a:uFillTx/>
                <a:latin typeface="Arial" charset="0"/>
                <a:sym typeface="Arial" charset="0"/>
              </a:rPr>
              <a:t>Provide </a:t>
            </a:r>
            <a:r>
              <a:rPr kumimoji="0" lang="en-GB" sz="2000" b="1" i="0" u="none" strike="noStrike" kern="1200" cap="none" spc="0" normalizeH="0" baseline="0" noProof="0" dirty="0">
                <a:ln>
                  <a:noFill/>
                </a:ln>
                <a:solidFill>
                  <a:srgbClr val="B31E3B"/>
                </a:solidFill>
                <a:effectLst/>
                <a:uLnTx/>
                <a:uFillTx/>
                <a:latin typeface="Arial" charset="0"/>
                <a:sym typeface="Arial" charset="0"/>
              </a:rPr>
              <a:t>answers</a:t>
            </a:r>
            <a:r>
              <a:rPr kumimoji="0" lang="en-GB" sz="2000" b="0" i="0" u="none" strike="noStrike" kern="1200" cap="none" spc="0" normalizeH="0" baseline="0" noProof="0" dirty="0">
                <a:ln>
                  <a:noFill/>
                </a:ln>
                <a:solidFill>
                  <a:srgbClr val="5F6062"/>
                </a:solidFill>
                <a:effectLst/>
                <a:uLnTx/>
                <a:uFillTx/>
                <a:latin typeface="Arial" charset="0"/>
                <a:sym typeface="Arial" charset="0"/>
              </a:rPr>
              <a:t> to specific questions or </a:t>
            </a:r>
            <a:r>
              <a:rPr kumimoji="0" lang="en-GB" sz="2000" b="1" i="0" u="none" strike="noStrike" kern="1200" cap="none" spc="0" normalizeH="0" baseline="0" noProof="0" dirty="0">
                <a:ln>
                  <a:noFill/>
                </a:ln>
                <a:solidFill>
                  <a:srgbClr val="B31E3B"/>
                </a:solidFill>
                <a:effectLst/>
                <a:uLnTx/>
                <a:uFillTx/>
                <a:latin typeface="Arial" charset="0"/>
                <a:sym typeface="Arial" charset="0"/>
              </a:rPr>
              <a:t>give opinions </a:t>
            </a:r>
            <a:r>
              <a:rPr kumimoji="0" lang="en-GB" sz="2000" b="0" i="0" u="none" strike="noStrike" kern="1200" cap="none" spc="0" normalizeH="0" baseline="0" noProof="0" dirty="0">
                <a:ln>
                  <a:noFill/>
                </a:ln>
                <a:solidFill>
                  <a:srgbClr val="5F6062"/>
                </a:solidFill>
                <a:effectLst/>
                <a:uLnTx/>
                <a:uFillTx/>
                <a:latin typeface="Arial" charset="0"/>
                <a:sym typeface="Arial" charset="0"/>
              </a:rPr>
              <a:t>on specific contracts or fact patterns</a:t>
            </a:r>
          </a:p>
        </p:txBody>
      </p:sp>
      <p:grpSp>
        <p:nvGrpSpPr>
          <p:cNvPr id="17" name="Group 16"/>
          <p:cNvGrpSpPr/>
          <p:nvPr/>
        </p:nvGrpSpPr>
        <p:grpSpPr>
          <a:xfrm>
            <a:off x="291531" y="2142402"/>
            <a:ext cx="9265602" cy="1455473"/>
            <a:chOff x="387012" y="1909331"/>
            <a:chExt cx="9265602" cy="1455473"/>
          </a:xfrm>
        </p:grpSpPr>
        <p:sp>
          <p:nvSpPr>
            <p:cNvPr id="26" name="Rectangle 25"/>
            <p:cNvSpPr/>
            <p:nvPr/>
          </p:nvSpPr>
          <p:spPr bwMode="auto">
            <a:xfrm>
              <a:off x="5492917" y="1942236"/>
              <a:ext cx="4159697" cy="1422568"/>
            </a:xfrm>
            <a:prstGeom prst="rect">
              <a:avLst/>
            </a:prstGeom>
            <a:noFill/>
            <a:ln>
              <a:noFill/>
            </a:ln>
            <a:effectLst/>
            <a:extLst/>
          </p:spPr>
          <p:txBody>
            <a:bodyPr wrap="square" rtlCol="0" anchor="ct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5F6062"/>
                  </a:solidFill>
                  <a:effectLst/>
                  <a:uLnTx/>
                  <a:uFillTx/>
                  <a:latin typeface="Arial" charset="0"/>
                  <a:ea typeface="ＭＳ Ｐゴシック" charset="-128"/>
                  <a:cs typeface="+mn-cs"/>
                  <a:sym typeface="Arial" charset="0"/>
                </a:rPr>
                <a:t>We do this to support </a:t>
              </a:r>
              <a:r>
                <a:rPr kumimoji="0" lang="en-GB" sz="2000" b="1" i="0" u="none" strike="noStrike" kern="1200" cap="none" spc="0" normalizeH="0" baseline="0" noProof="0" dirty="0">
                  <a:ln>
                    <a:noFill/>
                  </a:ln>
                  <a:solidFill>
                    <a:srgbClr val="8DA381"/>
                  </a:solidFill>
                  <a:effectLst/>
                  <a:uLnTx/>
                  <a:uFillTx/>
                  <a:latin typeface="Arial" charset="0"/>
                  <a:ea typeface="ＭＳ Ｐゴシック" charset="-128"/>
                  <a:cs typeface="+mn-cs"/>
                  <a:sym typeface="Arial" charset="0"/>
                </a:rPr>
                <a:t>consistent understanding</a:t>
              </a:r>
              <a:r>
                <a:rPr kumimoji="0" lang="en-GB" sz="2000" b="0" i="0" u="none" strike="noStrike" kern="1200" cap="none" spc="0" normalizeH="0" baseline="0" noProof="0" dirty="0">
                  <a:ln>
                    <a:noFill/>
                  </a:ln>
                  <a:solidFill>
                    <a:srgbClr val="5F6062"/>
                  </a:solidFill>
                  <a:effectLst/>
                  <a:uLnTx/>
                  <a:uFillTx/>
                  <a:latin typeface="Arial" charset="0"/>
                  <a:ea typeface="ＭＳ Ｐゴシック" charset="-128"/>
                  <a:cs typeface="+mn-cs"/>
                  <a:sym typeface="Arial" charset="0"/>
                </a:rPr>
                <a:t> of those new requirements</a:t>
              </a:r>
            </a:p>
          </p:txBody>
        </p:sp>
        <p:sp>
          <p:nvSpPr>
            <p:cNvPr id="30" name="Rectangle 29"/>
            <p:cNvSpPr/>
            <p:nvPr/>
          </p:nvSpPr>
          <p:spPr bwMode="auto">
            <a:xfrm>
              <a:off x="387012" y="1909331"/>
              <a:ext cx="4267566" cy="1387212"/>
            </a:xfrm>
            <a:prstGeom prst="rect">
              <a:avLst/>
            </a:prstGeom>
            <a:noFill/>
            <a:ln>
              <a:noFill/>
            </a:ln>
            <a:effectLst/>
            <a:extLst/>
          </p:spPr>
          <p:txBody>
            <a:bodyPr wrap="square" rtlCol="0" anchor="ctr"/>
            <a:lstStyle/>
            <a:p>
              <a:pPr marL="0" marR="0" lvl="0" indent="0" algn="ctr" defTabSz="914400" rtl="0" eaLnBrk="1" fontAlgn="base" latinLnBrk="0" hangingPunct="1">
                <a:lnSpc>
                  <a:spcPct val="150000"/>
                </a:lnSpc>
                <a:spcBef>
                  <a:spcPct val="0"/>
                </a:spcBef>
                <a:spcAft>
                  <a:spcPts val="1200"/>
                </a:spcAft>
                <a:buClrTx/>
                <a:buSzTx/>
                <a:buFontTx/>
                <a:buNone/>
                <a:tabLst/>
                <a:defRPr/>
              </a:pPr>
              <a:r>
                <a:rPr kumimoji="0" lang="en-GB" sz="2000" b="0" i="0" u="none" strike="noStrike" kern="1200" cap="none" spc="0" normalizeH="0" baseline="0" noProof="0" dirty="0">
                  <a:ln>
                    <a:noFill/>
                  </a:ln>
                  <a:solidFill>
                    <a:srgbClr val="5F6062"/>
                  </a:solidFill>
                  <a:effectLst/>
                  <a:uLnTx/>
                  <a:uFillTx/>
                  <a:latin typeface="Arial" charset="0"/>
                  <a:ea typeface="ＭＳ Ｐゴシック" charset="-128"/>
                  <a:cs typeface="+mn-cs"/>
                  <a:sym typeface="Arial" charset="0"/>
                </a:rPr>
                <a:t>Explain </a:t>
              </a:r>
              <a:r>
                <a:rPr kumimoji="0" lang="en-GB" sz="2000" b="1" i="0" u="none" strike="noStrike" kern="1200" cap="none" spc="0" normalizeH="0" baseline="0" noProof="0" dirty="0">
                  <a:ln>
                    <a:noFill/>
                  </a:ln>
                  <a:solidFill>
                    <a:srgbClr val="8DA381"/>
                  </a:solidFill>
                  <a:effectLst/>
                  <a:uLnTx/>
                  <a:uFillTx/>
                  <a:latin typeface="Arial" charset="0"/>
                  <a:ea typeface="ＭＳ Ｐゴシック" charset="-128"/>
                  <a:cs typeface="+mn-cs"/>
                  <a:sym typeface="Arial" charset="0"/>
                </a:rPr>
                <a:t>what the Board had in mind </a:t>
              </a:r>
              <a:r>
                <a:rPr kumimoji="0" lang="en-GB" sz="2000" b="0" i="0" u="none" strike="noStrike" kern="1200" cap="none" spc="0" normalizeH="0" baseline="0" noProof="0" dirty="0">
                  <a:ln>
                    <a:noFill/>
                  </a:ln>
                  <a:solidFill>
                    <a:srgbClr val="5F6062"/>
                  </a:solidFill>
                  <a:effectLst/>
                  <a:uLnTx/>
                  <a:uFillTx/>
                  <a:latin typeface="Arial" charset="0"/>
                  <a:ea typeface="ＭＳ Ｐゴシック" charset="-128"/>
                  <a:cs typeface="+mn-cs"/>
                  <a:sym typeface="Arial" charset="0"/>
                </a:rPr>
                <a:t>when developing the new requirements</a:t>
              </a:r>
              <a:endParaRPr kumimoji="0" lang="en-GB" sz="2000" b="1" i="0" u="none" strike="noStrike" kern="1200" cap="none" spc="0" normalizeH="0" baseline="0" noProof="0" dirty="0">
                <a:ln>
                  <a:noFill/>
                </a:ln>
                <a:solidFill>
                  <a:srgbClr val="8DA381"/>
                </a:solidFill>
                <a:effectLst/>
                <a:uLnTx/>
                <a:uFillTx/>
                <a:latin typeface="Arial" charset="0"/>
                <a:ea typeface="ＭＳ Ｐゴシック" charset="-128"/>
                <a:cs typeface="+mn-cs"/>
                <a:sym typeface="Arial" charset="0"/>
              </a:endParaRPr>
            </a:p>
          </p:txBody>
        </p:sp>
        <p:cxnSp>
          <p:nvCxnSpPr>
            <p:cNvPr id="10" name="Straight Arrow Connector 9"/>
            <p:cNvCxnSpPr/>
            <p:nvPr/>
          </p:nvCxnSpPr>
          <p:spPr bwMode="auto">
            <a:xfrm>
              <a:off x="4762447" y="2602937"/>
              <a:ext cx="730470" cy="0"/>
            </a:xfrm>
            <a:prstGeom prst="straightConnector1">
              <a:avLst/>
            </a:prstGeom>
            <a:solidFill>
              <a:srgbClr val="4184A9"/>
            </a:solidFill>
            <a:ln w="63500" cap="flat" cmpd="sng" algn="ctr">
              <a:solidFill>
                <a:schemeClr val="accent4"/>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426278522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bwMode="auto">
          <a:xfrm>
            <a:off x="1376522" y="1974118"/>
            <a:ext cx="6683437" cy="3729735"/>
          </a:xfrm>
          <a:prstGeom prst="ellipse">
            <a:avLst/>
          </a:prstGeom>
          <a:noFill/>
          <a:ln w="76200" cap="flat" cmpd="sng" algn="ctr">
            <a:solidFill>
              <a:schemeClr val="accent4"/>
            </a:solidFill>
            <a:prstDash val="solid"/>
            <a:round/>
            <a:headEnd type="none" w="med" len="med"/>
            <a:tailEnd type="none" w="med" len="med"/>
          </a:ln>
          <a:effectLst/>
          <a:extLst/>
        </p:spPr>
        <p:txBody>
          <a:bodyPr vert="horz" wrap="square" lIns="74295" tIns="37148" rIns="74295" bIns="37148" numCol="1" rtlCol="0" anchor="t" anchorCtr="0" compatLnSpc="1">
            <a:prstTxWarp prst="textNoShape">
              <a:avLst/>
            </a:prstTxWarp>
          </a:bodyPr>
          <a:lstStyle/>
          <a:p>
            <a:pPr marL="0" marR="0" lvl="0" indent="0" algn="l" defTabSz="742946"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srgbClr val="000000"/>
              </a:solidFill>
              <a:effectLst/>
              <a:uLnTx/>
              <a:uFillTx/>
              <a:latin typeface="Arial" charset="0"/>
              <a:sym typeface="Arial" charset="0"/>
            </a:endParaRPr>
          </a:p>
        </p:txBody>
      </p:sp>
      <p:sp>
        <p:nvSpPr>
          <p:cNvPr id="5" name="Rectangle 6"/>
          <p:cNvSpPr>
            <a:spLocks noGrp="1" noChangeArrowheads="1"/>
          </p:cNvSpPr>
          <p:nvPr>
            <p:ph type="title"/>
          </p:nvPr>
        </p:nvSpPr>
        <p:spPr>
          <a:xfrm>
            <a:off x="560512" y="188640"/>
            <a:ext cx="7000640" cy="791964"/>
          </a:xfrm>
        </p:spPr>
        <p:txBody>
          <a:bodyPr/>
          <a:lstStyle/>
          <a:p>
            <a:pPr eaLnBrk="1" hangingPunct="1">
              <a:defRPr/>
            </a:pPr>
            <a:r>
              <a:rPr lang="en-GB" dirty="0"/>
              <a:t>Support for n</a:t>
            </a:r>
            <a:r>
              <a:rPr lang="en-US" dirty="0" err="1"/>
              <a:t>ew</a:t>
            </a:r>
            <a:r>
              <a:rPr lang="en-US" dirty="0"/>
              <a:t> Standards</a:t>
            </a:r>
          </a:p>
        </p:txBody>
      </p:sp>
      <p:sp>
        <p:nvSpPr>
          <p:cNvPr id="6" name="Oval 5"/>
          <p:cNvSpPr/>
          <p:nvPr/>
        </p:nvSpPr>
        <p:spPr bwMode="auto">
          <a:xfrm>
            <a:off x="3293637" y="2873191"/>
            <a:ext cx="3242461" cy="1813702"/>
          </a:xfrm>
          <a:prstGeom prst="ellipse">
            <a:avLst/>
          </a:prstGeom>
          <a:solidFill>
            <a:schemeClr val="accent4"/>
          </a:solidFill>
          <a:ln w="9525" cap="flat" cmpd="sng" algn="ctr">
            <a:no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marL="0" marR="0" lvl="0" indent="0" algn="ctr" defTabSz="742946"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charset="0"/>
                <a:sym typeface="Arial" charset="0"/>
              </a:rPr>
              <a:t>New Standards </a:t>
            </a:r>
          </a:p>
        </p:txBody>
      </p:sp>
      <p:sp>
        <p:nvSpPr>
          <p:cNvPr id="7" name="Oval 6"/>
          <p:cNvSpPr/>
          <p:nvPr/>
        </p:nvSpPr>
        <p:spPr bwMode="auto">
          <a:xfrm>
            <a:off x="6572673" y="2117121"/>
            <a:ext cx="2412775" cy="1365042"/>
          </a:xfrm>
          <a:prstGeom prst="ellipse">
            <a:avLst/>
          </a:prstGeom>
          <a:solidFill>
            <a:schemeClr val="bg1"/>
          </a:solidFill>
          <a:ln w="38100" cap="flat" cmpd="sng" algn="ctr">
            <a:solidFill>
              <a:schemeClr val="accent3"/>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marL="0" marR="0" lvl="0" indent="0" algn="ctr" defTabSz="914400" rtl="0" eaLnBrk="1" fontAlgn="base" latinLnBrk="0" hangingPunct="1">
              <a:lnSpc>
                <a:spcPct val="100000"/>
              </a:lnSpc>
              <a:spcBef>
                <a:spcPts val="812"/>
              </a:spcBef>
              <a:spcAft>
                <a:spcPct val="0"/>
              </a:spcAft>
              <a:buClrTx/>
              <a:buSzTx/>
              <a:buFontTx/>
              <a:buNone/>
              <a:tabLst/>
              <a:defRPr/>
            </a:pPr>
            <a:r>
              <a:rPr kumimoji="0" lang="en-GB" sz="1800" b="1" i="0" u="none" strike="noStrike" kern="1200" cap="none" spc="0" normalizeH="0" baseline="0" noProof="0" dirty="0">
                <a:ln>
                  <a:noFill/>
                </a:ln>
                <a:solidFill>
                  <a:srgbClr val="4F7032"/>
                </a:solidFill>
                <a:effectLst/>
                <a:uLnTx/>
                <a:uFillTx/>
                <a:latin typeface="Arial" charset="0"/>
                <a:ea typeface="ＭＳ Ｐゴシック" charset="-128"/>
                <a:sym typeface="Arial" charset="0"/>
              </a:rPr>
              <a:t>Board and Committee public discussions </a:t>
            </a:r>
          </a:p>
        </p:txBody>
      </p:sp>
      <p:sp>
        <p:nvSpPr>
          <p:cNvPr id="9" name="Oval 8"/>
          <p:cNvSpPr/>
          <p:nvPr/>
        </p:nvSpPr>
        <p:spPr bwMode="auto">
          <a:xfrm>
            <a:off x="1093034" y="2168034"/>
            <a:ext cx="2412775" cy="1263215"/>
          </a:xfrm>
          <a:prstGeom prst="ellipse">
            <a:avLst/>
          </a:prstGeom>
          <a:solidFill>
            <a:schemeClr val="bg1"/>
          </a:solidFill>
          <a:ln w="38100" cap="flat" cmpd="sng" algn="ctr">
            <a:solidFill>
              <a:schemeClr val="accent3"/>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marL="0" marR="0" lvl="0" indent="0" algn="ctr" defTabSz="914400" rtl="0" eaLnBrk="1" fontAlgn="base" latinLnBrk="0" hangingPunct="1">
              <a:lnSpc>
                <a:spcPct val="100000"/>
              </a:lnSpc>
              <a:spcBef>
                <a:spcPts val="812"/>
              </a:spcBef>
              <a:spcAft>
                <a:spcPct val="0"/>
              </a:spcAft>
              <a:buClrTx/>
              <a:buSzTx/>
              <a:buFontTx/>
              <a:buNone/>
              <a:tabLst/>
              <a:defRPr/>
            </a:pPr>
            <a:r>
              <a:rPr kumimoji="0" lang="en-GB" sz="1800" b="1" i="0" u="none" strike="noStrike" kern="1200" cap="none" spc="0" normalizeH="0" baseline="0" noProof="0" dirty="0">
                <a:ln>
                  <a:noFill/>
                </a:ln>
                <a:solidFill>
                  <a:srgbClr val="4F7032"/>
                </a:solidFill>
                <a:effectLst/>
                <a:uLnTx/>
                <a:uFillTx/>
                <a:latin typeface="Arial" charset="0"/>
                <a:ea typeface="ＭＳ Ｐゴシック" charset="-128"/>
                <a:sym typeface="Arial" charset="0"/>
              </a:rPr>
              <a:t>Transition Resource Group</a:t>
            </a:r>
          </a:p>
        </p:txBody>
      </p:sp>
      <p:sp>
        <p:nvSpPr>
          <p:cNvPr id="10" name="Oval 9"/>
          <p:cNvSpPr/>
          <p:nvPr/>
        </p:nvSpPr>
        <p:spPr bwMode="auto">
          <a:xfrm>
            <a:off x="3823283" y="1347501"/>
            <a:ext cx="2489359" cy="1253234"/>
          </a:xfrm>
          <a:prstGeom prst="ellipse">
            <a:avLst/>
          </a:prstGeom>
          <a:solidFill>
            <a:schemeClr val="bg1"/>
          </a:solidFill>
          <a:ln w="38100" cap="flat" cmpd="sng" algn="ctr">
            <a:solidFill>
              <a:schemeClr val="accent3"/>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marL="0" marR="0" lvl="0" indent="0" algn="ctr" defTabSz="914400" rtl="0" eaLnBrk="1" fontAlgn="base" latinLnBrk="0" hangingPunct="1">
              <a:lnSpc>
                <a:spcPct val="100000"/>
              </a:lnSpc>
              <a:spcBef>
                <a:spcPts val="812"/>
              </a:spcBef>
              <a:spcAft>
                <a:spcPct val="0"/>
              </a:spcAft>
              <a:buClrTx/>
              <a:buSzTx/>
              <a:buFontTx/>
              <a:buNone/>
              <a:tabLst/>
              <a:defRPr/>
            </a:pPr>
            <a:r>
              <a:rPr kumimoji="0" lang="en-GB" sz="1800" b="1" i="0" u="none" strike="noStrike" kern="1200" cap="none" spc="0" normalizeH="0" baseline="0" noProof="0" dirty="0">
                <a:ln>
                  <a:noFill/>
                </a:ln>
                <a:solidFill>
                  <a:srgbClr val="4F7032"/>
                </a:solidFill>
                <a:effectLst/>
                <a:uLnTx/>
                <a:uFillTx/>
                <a:latin typeface="Arial" charset="0"/>
                <a:ea typeface="ＭＳ Ｐゴシック" charset="-128"/>
                <a:sym typeface="Arial" charset="0"/>
              </a:rPr>
              <a:t>Educational Webinars</a:t>
            </a:r>
          </a:p>
        </p:txBody>
      </p:sp>
      <p:sp>
        <p:nvSpPr>
          <p:cNvPr id="11" name="Oval 10"/>
          <p:cNvSpPr/>
          <p:nvPr/>
        </p:nvSpPr>
        <p:spPr bwMode="auto">
          <a:xfrm>
            <a:off x="612958" y="4133868"/>
            <a:ext cx="2552924" cy="1273617"/>
          </a:xfrm>
          <a:prstGeom prst="ellipse">
            <a:avLst/>
          </a:prstGeom>
          <a:solidFill>
            <a:schemeClr val="bg1"/>
          </a:solidFill>
          <a:ln w="38100" cap="flat" cmpd="sng" algn="ctr">
            <a:solidFill>
              <a:schemeClr val="accent3"/>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marL="0" marR="0" lvl="0" indent="0" algn="ctr" defTabSz="914400" rtl="0" eaLnBrk="1" fontAlgn="base" latinLnBrk="0" hangingPunct="1">
              <a:lnSpc>
                <a:spcPct val="100000"/>
              </a:lnSpc>
              <a:spcBef>
                <a:spcPts val="812"/>
              </a:spcBef>
              <a:spcAft>
                <a:spcPct val="0"/>
              </a:spcAft>
              <a:buClrTx/>
              <a:buSzTx/>
              <a:buFontTx/>
              <a:buNone/>
              <a:tabLst/>
              <a:defRPr/>
            </a:pPr>
            <a:r>
              <a:rPr kumimoji="0" lang="en-GB" sz="1800" b="1" i="0" u="none" strike="noStrike" kern="1200" cap="none" spc="0" normalizeH="0" baseline="0" noProof="0" dirty="0">
                <a:ln>
                  <a:noFill/>
                </a:ln>
                <a:solidFill>
                  <a:srgbClr val="4F7032"/>
                </a:solidFill>
                <a:effectLst/>
                <a:uLnTx/>
                <a:uFillTx/>
                <a:latin typeface="Arial" charset="0"/>
                <a:ea typeface="ＭＳ Ｐゴシック" charset="-128"/>
                <a:sym typeface="Arial" charset="0"/>
              </a:rPr>
              <a:t>Education- regulators, NSS, investors</a:t>
            </a:r>
          </a:p>
        </p:txBody>
      </p:sp>
      <p:sp>
        <p:nvSpPr>
          <p:cNvPr id="12" name="Oval 11"/>
          <p:cNvSpPr/>
          <p:nvPr/>
        </p:nvSpPr>
        <p:spPr bwMode="auto">
          <a:xfrm>
            <a:off x="6587952" y="4169457"/>
            <a:ext cx="2382216" cy="1202440"/>
          </a:xfrm>
          <a:prstGeom prst="ellipse">
            <a:avLst/>
          </a:prstGeom>
          <a:solidFill>
            <a:schemeClr val="bg1"/>
          </a:solidFill>
          <a:ln w="38100" cap="flat" cmpd="sng" algn="ctr">
            <a:solidFill>
              <a:schemeClr val="accent3"/>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marL="0" marR="0" lvl="0" indent="0" algn="ctr" defTabSz="914400" rtl="0" eaLnBrk="1" fontAlgn="base" latinLnBrk="0" hangingPunct="1">
              <a:lnSpc>
                <a:spcPct val="100000"/>
              </a:lnSpc>
              <a:spcBef>
                <a:spcPts val="812"/>
              </a:spcBef>
              <a:spcAft>
                <a:spcPct val="0"/>
              </a:spcAft>
              <a:buClrTx/>
              <a:buSzTx/>
              <a:buFontTx/>
              <a:buNone/>
              <a:tabLst/>
              <a:defRPr/>
            </a:pPr>
            <a:r>
              <a:rPr kumimoji="0" lang="en-GB" sz="1800" b="1" i="0" u="none" strike="noStrike" kern="1200" cap="none" spc="0" normalizeH="0" baseline="0" noProof="0" dirty="0">
                <a:ln>
                  <a:noFill/>
                </a:ln>
                <a:solidFill>
                  <a:srgbClr val="4F7032"/>
                </a:solidFill>
                <a:effectLst/>
                <a:uLnTx/>
                <a:uFillTx/>
                <a:latin typeface="Arial" charset="0"/>
                <a:ea typeface="ＭＳ Ｐゴシック" charset="-128"/>
                <a:sym typeface="Arial" charset="0"/>
              </a:rPr>
              <a:t>Conferences</a:t>
            </a:r>
          </a:p>
        </p:txBody>
      </p:sp>
      <p:sp>
        <p:nvSpPr>
          <p:cNvPr id="14" name="Oval 13"/>
          <p:cNvSpPr/>
          <p:nvPr/>
        </p:nvSpPr>
        <p:spPr bwMode="auto">
          <a:xfrm>
            <a:off x="3883060" y="5057993"/>
            <a:ext cx="2382216" cy="1291720"/>
          </a:xfrm>
          <a:prstGeom prst="ellipse">
            <a:avLst/>
          </a:prstGeom>
          <a:solidFill>
            <a:schemeClr val="bg1"/>
          </a:solidFill>
          <a:ln w="38100" cap="flat" cmpd="sng" algn="ctr">
            <a:solidFill>
              <a:schemeClr val="accent3"/>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marL="0" marR="0" lvl="0" indent="0" algn="ctr" defTabSz="914400" rtl="0" eaLnBrk="1" fontAlgn="base" latinLnBrk="0" hangingPunct="1">
              <a:lnSpc>
                <a:spcPct val="100000"/>
              </a:lnSpc>
              <a:spcBef>
                <a:spcPts val="812"/>
              </a:spcBef>
              <a:spcAft>
                <a:spcPct val="0"/>
              </a:spcAft>
              <a:buClrTx/>
              <a:buSzTx/>
              <a:buFontTx/>
              <a:buNone/>
              <a:tabLst/>
              <a:defRPr/>
            </a:pPr>
            <a:r>
              <a:rPr kumimoji="0" lang="en-GB" sz="1800" b="1" i="0" u="none" strike="noStrike" kern="1200" cap="none" spc="0" normalizeH="0" baseline="0" noProof="0" dirty="0">
                <a:ln>
                  <a:noFill/>
                </a:ln>
                <a:solidFill>
                  <a:srgbClr val="4F7032"/>
                </a:solidFill>
                <a:effectLst/>
                <a:uLnTx/>
                <a:uFillTx/>
                <a:latin typeface="Arial" charset="0"/>
                <a:ea typeface="ＭＳ Ｐゴシック" charset="-128"/>
                <a:sym typeface="Arial" charset="0"/>
              </a:rPr>
              <a:t>Narrow-scope standard-setting </a:t>
            </a:r>
          </a:p>
        </p:txBody>
      </p:sp>
    </p:spTree>
    <p:extLst>
      <p:ext uri="{BB962C8B-B14F-4D97-AF65-F5344CB8AC3E}">
        <p14:creationId xmlns:p14="http://schemas.microsoft.com/office/powerpoint/2010/main" val="182619281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488504" y="332056"/>
            <a:ext cx="7982000" cy="648672"/>
          </a:xfrm>
        </p:spPr>
        <p:txBody>
          <a:bodyPr/>
          <a:lstStyle/>
          <a:p>
            <a:pPr eaLnBrk="1" hangingPunct="1">
              <a:defRPr/>
            </a:pPr>
            <a:r>
              <a:rPr lang="en-GB" dirty="0"/>
              <a:t>Support for </a:t>
            </a:r>
            <a:r>
              <a:rPr lang="en-US" dirty="0"/>
              <a:t>Standards in effect</a:t>
            </a:r>
          </a:p>
        </p:txBody>
      </p:sp>
      <p:grpSp>
        <p:nvGrpSpPr>
          <p:cNvPr id="2" name="Group 1"/>
          <p:cNvGrpSpPr/>
          <p:nvPr/>
        </p:nvGrpSpPr>
        <p:grpSpPr>
          <a:xfrm>
            <a:off x="344488" y="1659121"/>
            <a:ext cx="8476921" cy="4232024"/>
            <a:chOff x="-66088" y="1081723"/>
            <a:chExt cx="9534118" cy="5408932"/>
          </a:xfrm>
        </p:grpSpPr>
        <p:sp>
          <p:nvSpPr>
            <p:cNvPr id="15" name="Oval 14"/>
            <p:cNvSpPr/>
            <p:nvPr/>
          </p:nvSpPr>
          <p:spPr bwMode="auto">
            <a:xfrm>
              <a:off x="1064568" y="1900213"/>
              <a:ext cx="7272807" cy="4590442"/>
            </a:xfrm>
            <a:prstGeom prst="ellipse">
              <a:avLst/>
            </a:prstGeom>
            <a:noFill/>
            <a:ln w="76200" cap="flat" cmpd="sng" algn="ctr">
              <a:solidFill>
                <a:schemeClr val="accent4"/>
              </a:solidFill>
              <a:prstDash val="solid"/>
              <a:round/>
              <a:headEnd type="none" w="med" len="med"/>
              <a:tailEnd type="none" w="med" len="med"/>
            </a:ln>
            <a:effectLst/>
            <a:extLst/>
          </p:spPr>
          <p:txBody>
            <a:bodyPr vert="horz" wrap="square" lIns="74295" tIns="37148" rIns="74295" bIns="37148" numCol="1" rtlCol="0" anchor="t" anchorCtr="0" compatLnSpc="1">
              <a:prstTxWarp prst="textNoShape">
                <a:avLst/>
              </a:prstTxWarp>
            </a:bodyPr>
            <a:lstStyle/>
            <a:p>
              <a:pPr marL="0" marR="0" lvl="0" indent="0" algn="l" defTabSz="742946" rtl="0" eaLnBrk="1" fontAlgn="base" latinLnBrk="0" hangingPunct="1">
                <a:lnSpc>
                  <a:spcPct val="100000"/>
                </a:lnSpc>
                <a:spcBef>
                  <a:spcPct val="0"/>
                </a:spcBef>
                <a:spcAft>
                  <a:spcPct val="0"/>
                </a:spcAft>
                <a:buClrTx/>
                <a:buSzTx/>
                <a:buFontTx/>
                <a:buNone/>
                <a:tabLst/>
                <a:defRPr/>
              </a:pPr>
              <a:endParaRPr kumimoji="0" lang="en-GB" sz="1950" b="0" i="0" u="none" strike="noStrike" kern="1200" cap="none" spc="0" normalizeH="0" baseline="0" noProof="0">
                <a:ln>
                  <a:noFill/>
                </a:ln>
                <a:solidFill>
                  <a:srgbClr val="000000"/>
                </a:solidFill>
                <a:effectLst/>
                <a:uLnTx/>
                <a:uFillTx/>
                <a:latin typeface="Arial" charset="0"/>
                <a:sym typeface="Arial" charset="0"/>
              </a:endParaRPr>
            </a:p>
          </p:txBody>
        </p:sp>
        <p:sp>
          <p:nvSpPr>
            <p:cNvPr id="6" name="Oval 5"/>
            <p:cNvSpPr/>
            <p:nvPr/>
          </p:nvSpPr>
          <p:spPr bwMode="auto">
            <a:xfrm>
              <a:off x="3008784" y="2764309"/>
              <a:ext cx="3528392" cy="2232247"/>
            </a:xfrm>
            <a:prstGeom prst="ellipse">
              <a:avLst/>
            </a:prstGeom>
            <a:solidFill>
              <a:schemeClr val="accent4"/>
            </a:solidFill>
            <a:ln w="9525" cap="flat" cmpd="sng" algn="ctr">
              <a:solidFill>
                <a:schemeClr val="accent4"/>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marL="0" marR="0" lvl="0" indent="0" algn="ctr" defTabSz="742946" rtl="0" eaLnBrk="1" fontAlgn="base" latinLnBrk="0" hangingPunct="1">
                <a:lnSpc>
                  <a:spcPct val="100000"/>
                </a:lnSpc>
                <a:spcBef>
                  <a:spcPct val="0"/>
                </a:spcBef>
                <a:spcAft>
                  <a:spcPct val="0"/>
                </a:spcAft>
                <a:buClrTx/>
                <a:buSzTx/>
                <a:buFontTx/>
                <a:buNone/>
                <a:tabLst/>
                <a:defRPr/>
              </a:pPr>
              <a:r>
                <a:rPr kumimoji="0" lang="en-GB" sz="2925" b="1" i="0" u="none" strike="noStrike" kern="1200" cap="none" spc="0" normalizeH="0" baseline="0" noProof="0" dirty="0">
                  <a:ln>
                    <a:noFill/>
                  </a:ln>
                  <a:solidFill>
                    <a:srgbClr val="FFFFFF"/>
                  </a:solidFill>
                  <a:effectLst/>
                  <a:uLnTx/>
                  <a:uFillTx/>
                  <a:latin typeface="Arial" charset="0"/>
                  <a:sym typeface="Arial" charset="0"/>
                </a:rPr>
                <a:t>Standards in effect </a:t>
              </a:r>
            </a:p>
          </p:txBody>
        </p:sp>
        <p:sp>
          <p:nvSpPr>
            <p:cNvPr id="11" name="Oval 10"/>
            <p:cNvSpPr/>
            <p:nvPr/>
          </p:nvSpPr>
          <p:spPr bwMode="auto">
            <a:xfrm>
              <a:off x="-66088" y="4548431"/>
              <a:ext cx="3557621" cy="1796280"/>
            </a:xfrm>
            <a:prstGeom prst="ellipse">
              <a:avLst/>
            </a:prstGeom>
            <a:solidFill>
              <a:schemeClr val="bg1"/>
            </a:solidFill>
            <a:ln w="38100" cap="flat" cmpd="sng" algn="ctr">
              <a:solidFill>
                <a:schemeClr val="accent4"/>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GB" sz="1800" b="1" i="0" u="none" strike="noStrike" kern="1200" cap="none" spc="0" normalizeH="0" baseline="0" noProof="0" dirty="0">
                  <a:ln>
                    <a:noFill/>
                  </a:ln>
                  <a:solidFill>
                    <a:srgbClr val="4F7032"/>
                  </a:solidFill>
                  <a:effectLst/>
                  <a:uLnTx/>
                  <a:uFillTx/>
                  <a:latin typeface="Arial" charset="0"/>
                  <a:ea typeface="ＭＳ Ｐゴシック" charset="-128"/>
                  <a:sym typeface="Arial" charset="0"/>
                </a:rPr>
                <a:t>Working with other organisations such as regulators and NSS</a:t>
              </a:r>
            </a:p>
          </p:txBody>
        </p:sp>
        <p:sp>
          <p:nvSpPr>
            <p:cNvPr id="12" name="Oval 11"/>
            <p:cNvSpPr/>
            <p:nvPr/>
          </p:nvSpPr>
          <p:spPr bwMode="auto">
            <a:xfrm>
              <a:off x="6284758" y="4548430"/>
              <a:ext cx="3183272" cy="1641440"/>
            </a:xfrm>
            <a:prstGeom prst="ellipse">
              <a:avLst/>
            </a:prstGeom>
            <a:solidFill>
              <a:schemeClr val="bg1"/>
            </a:solidFill>
            <a:ln w="38100" cap="flat" cmpd="sng" algn="ctr">
              <a:solidFill>
                <a:schemeClr val="accent4"/>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marL="0" marR="0" lvl="0" indent="0" algn="ctr" defTabSz="914400" rtl="0" eaLnBrk="1" fontAlgn="base" latinLnBrk="0" hangingPunct="1">
                <a:lnSpc>
                  <a:spcPct val="100000"/>
                </a:lnSpc>
                <a:spcBef>
                  <a:spcPts val="812"/>
                </a:spcBef>
                <a:spcAft>
                  <a:spcPct val="0"/>
                </a:spcAft>
                <a:buClrTx/>
                <a:buSzTx/>
                <a:buFontTx/>
                <a:buNone/>
                <a:tabLst/>
                <a:defRPr/>
              </a:pPr>
              <a:r>
                <a:rPr kumimoji="0" lang="en-GB" sz="1800" b="1" i="0" u="none" strike="noStrike" kern="1200" cap="none" spc="0" normalizeH="0" baseline="0" noProof="0" dirty="0">
                  <a:ln>
                    <a:noFill/>
                  </a:ln>
                  <a:solidFill>
                    <a:srgbClr val="4F7032"/>
                  </a:solidFill>
                  <a:effectLst/>
                  <a:uLnTx/>
                  <a:uFillTx/>
                  <a:latin typeface="Arial" charset="0"/>
                  <a:ea typeface="ＭＳ Ｐゴシック" charset="-128"/>
                  <a:sym typeface="Arial" charset="0"/>
                </a:rPr>
                <a:t>Educational materials</a:t>
              </a:r>
            </a:p>
          </p:txBody>
        </p:sp>
        <p:sp>
          <p:nvSpPr>
            <p:cNvPr id="13" name="Oval 12"/>
            <p:cNvSpPr/>
            <p:nvPr/>
          </p:nvSpPr>
          <p:spPr bwMode="auto">
            <a:xfrm>
              <a:off x="3333015" y="1081723"/>
              <a:ext cx="2879931" cy="1511114"/>
            </a:xfrm>
            <a:prstGeom prst="ellipse">
              <a:avLst/>
            </a:prstGeom>
            <a:solidFill>
              <a:schemeClr val="bg1"/>
            </a:solidFill>
            <a:ln w="38100" cap="flat" cmpd="sng" algn="ctr">
              <a:solidFill>
                <a:schemeClr val="accent4"/>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marL="0" marR="0" lvl="0" indent="0" algn="ctr" defTabSz="914400" rtl="0" eaLnBrk="1" fontAlgn="base" latinLnBrk="0" hangingPunct="1">
                <a:lnSpc>
                  <a:spcPct val="100000"/>
                </a:lnSpc>
                <a:spcBef>
                  <a:spcPts val="812"/>
                </a:spcBef>
                <a:spcAft>
                  <a:spcPct val="0"/>
                </a:spcAft>
                <a:buClrTx/>
                <a:buSzTx/>
                <a:buFontTx/>
                <a:buNone/>
                <a:tabLst/>
                <a:defRPr/>
              </a:pPr>
              <a:r>
                <a:rPr kumimoji="0" lang="en-GB" sz="1800" b="1" i="0" u="none" strike="noStrike" kern="1200" cap="none" spc="0" normalizeH="0" baseline="0" noProof="0" dirty="0">
                  <a:ln>
                    <a:noFill/>
                  </a:ln>
                  <a:solidFill>
                    <a:srgbClr val="4F7032"/>
                  </a:solidFill>
                  <a:effectLst/>
                  <a:uLnTx/>
                  <a:uFillTx/>
                  <a:latin typeface="Arial" charset="0"/>
                  <a:ea typeface="ＭＳ Ｐゴシック" charset="-128"/>
                  <a:sym typeface="Arial" charset="0"/>
                </a:rPr>
                <a:t>Interpretations process</a:t>
              </a:r>
            </a:p>
          </p:txBody>
        </p:sp>
        <p:sp>
          <p:nvSpPr>
            <p:cNvPr id="16" name="Oval 15"/>
            <p:cNvSpPr/>
            <p:nvPr/>
          </p:nvSpPr>
          <p:spPr bwMode="auto">
            <a:xfrm>
              <a:off x="986762" y="1450197"/>
              <a:ext cx="2723878" cy="1340097"/>
            </a:xfrm>
            <a:prstGeom prst="ellipse">
              <a:avLst/>
            </a:prstGeom>
            <a:solidFill>
              <a:schemeClr val="bg1"/>
            </a:solidFill>
            <a:ln w="38100" cap="flat" cmpd="sng" algn="ctr">
              <a:solidFill>
                <a:schemeClr val="accent4"/>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marL="0" marR="0" lvl="0" indent="0" algn="ctr" defTabSz="914400" rtl="0" eaLnBrk="1" fontAlgn="base" latinLnBrk="0" hangingPunct="1">
                <a:lnSpc>
                  <a:spcPct val="100000"/>
                </a:lnSpc>
                <a:spcBef>
                  <a:spcPts val="812"/>
                </a:spcBef>
                <a:spcAft>
                  <a:spcPct val="0"/>
                </a:spcAft>
                <a:buClrTx/>
                <a:buSzTx/>
                <a:buFontTx/>
                <a:buNone/>
                <a:tabLst/>
                <a:defRPr/>
              </a:pPr>
              <a:r>
                <a:rPr kumimoji="0" lang="en-GB" sz="1800" b="1" i="0" u="none" strike="noStrike" kern="1200" cap="none" spc="0" normalizeH="0" baseline="0" noProof="0" dirty="0">
                  <a:ln>
                    <a:noFill/>
                  </a:ln>
                  <a:solidFill>
                    <a:srgbClr val="B31E3B"/>
                  </a:solidFill>
                  <a:effectLst/>
                  <a:uLnTx/>
                  <a:uFillTx/>
                  <a:latin typeface="Arial" charset="0"/>
                  <a:ea typeface="ＭＳ Ｐゴシック" charset="-128"/>
                  <a:sym typeface="Arial" charset="0"/>
                </a:rPr>
                <a:t>Narrow-scope standard-setting</a:t>
              </a:r>
            </a:p>
          </p:txBody>
        </p:sp>
        <p:sp>
          <p:nvSpPr>
            <p:cNvPr id="17" name="Oval 16"/>
            <p:cNvSpPr/>
            <p:nvPr/>
          </p:nvSpPr>
          <p:spPr bwMode="auto">
            <a:xfrm>
              <a:off x="5796691" y="1412442"/>
              <a:ext cx="2479032" cy="1351867"/>
            </a:xfrm>
            <a:prstGeom prst="ellipse">
              <a:avLst/>
            </a:prstGeom>
            <a:solidFill>
              <a:schemeClr val="bg1"/>
            </a:solidFill>
            <a:ln w="38100" cap="flat" cmpd="sng" algn="ctr">
              <a:solidFill>
                <a:schemeClr val="accent4"/>
              </a:solidFill>
              <a:prstDash val="solid"/>
              <a:round/>
              <a:headEnd type="none" w="med" len="med"/>
              <a:tailEnd type="none" w="med" len="med"/>
            </a:ln>
            <a:effectLst/>
            <a:extLst/>
          </p:spPr>
          <p:txBody>
            <a:bodyPr vert="horz" wrap="square" lIns="74295" tIns="37148" rIns="74295" bIns="37148" numCol="1" rtlCol="0" anchor="ctr" anchorCtr="0" compatLnSpc="1">
              <a:prstTxWarp prst="textNoShape">
                <a:avLst/>
              </a:prstTxWarp>
            </a:bodyPr>
            <a:lstStyle/>
            <a:p>
              <a:pPr marL="0" marR="0" lvl="0" indent="0" algn="ctr" defTabSz="914400" rtl="0" eaLnBrk="1" fontAlgn="base" latinLnBrk="0" hangingPunct="1">
                <a:lnSpc>
                  <a:spcPct val="100000"/>
                </a:lnSpc>
                <a:spcBef>
                  <a:spcPts val="812"/>
                </a:spcBef>
                <a:spcAft>
                  <a:spcPct val="0"/>
                </a:spcAft>
                <a:buClrTx/>
                <a:buSzTx/>
                <a:buFontTx/>
                <a:buNone/>
                <a:tabLst/>
                <a:defRPr/>
              </a:pPr>
              <a:r>
                <a:rPr kumimoji="0" lang="en-GB" sz="1800" b="1" i="0" u="none" strike="noStrike" kern="1200" cap="none" spc="0" normalizeH="0" baseline="0" noProof="0" dirty="0">
                  <a:ln>
                    <a:noFill/>
                  </a:ln>
                  <a:solidFill>
                    <a:srgbClr val="B31E3B"/>
                  </a:solidFill>
                  <a:effectLst/>
                  <a:uLnTx/>
                  <a:uFillTx/>
                  <a:latin typeface="Arial" charset="0"/>
                  <a:ea typeface="ＭＳ Ｐゴシック" charset="-128"/>
                  <a:sym typeface="Arial" charset="0"/>
                </a:rPr>
                <a:t>Agenda decisions</a:t>
              </a:r>
            </a:p>
          </p:txBody>
        </p:sp>
      </p:grpSp>
    </p:spTree>
    <p:extLst>
      <p:ext uri="{BB962C8B-B14F-4D97-AF65-F5344CB8AC3E}">
        <p14:creationId xmlns:p14="http://schemas.microsoft.com/office/powerpoint/2010/main" val="41813713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8537576" y="642940"/>
            <a:ext cx="719138" cy="84742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90570"/>
            <a:endParaRPr lang="en-US" sz="1083">
              <a:solidFill>
                <a:srgbClr val="5F6062"/>
              </a:solidFill>
              <a:sym typeface="Arial" charset="0"/>
            </a:endParaRPr>
          </a:p>
        </p:txBody>
      </p:sp>
      <p:sp>
        <p:nvSpPr>
          <p:cNvPr id="10243" name="Line 3"/>
          <p:cNvSpPr>
            <a:spLocks noChangeShapeType="1"/>
          </p:cNvSpPr>
          <p:nvPr/>
        </p:nvSpPr>
        <p:spPr bwMode="auto">
          <a:xfrm>
            <a:off x="358775" y="1490366"/>
            <a:ext cx="9180513" cy="129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pPr defTabSz="990570"/>
            <a:endParaRPr lang="en-US" sz="1083">
              <a:solidFill>
                <a:srgbClr val="5F6062"/>
              </a:solidFill>
              <a:sym typeface="Arial" charset="0"/>
            </a:endParaRPr>
          </a:p>
        </p:txBody>
      </p:sp>
      <p:sp>
        <p:nvSpPr>
          <p:cNvPr id="10244" name="Rectangle 5"/>
          <p:cNvSpPr>
            <a:spLocks/>
          </p:cNvSpPr>
          <p:nvPr/>
        </p:nvSpPr>
        <p:spPr bwMode="auto">
          <a:xfrm>
            <a:off x="8551865" y="1220789"/>
            <a:ext cx="787400" cy="17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990570"/>
            <a:endParaRPr lang="en-US" sz="1517">
              <a:solidFill>
                <a:srgbClr val="FFFFFF"/>
              </a:solidFill>
              <a:ea typeface="ＭＳ Ｐゴシック" charset="0"/>
              <a:sym typeface="Arial" charset="0"/>
            </a:endParaRPr>
          </a:p>
        </p:txBody>
      </p:sp>
      <p:sp>
        <p:nvSpPr>
          <p:cNvPr id="13" name="Slide Number Placeholder 1"/>
          <p:cNvSpPr txBox="1">
            <a:spLocks/>
          </p:cNvSpPr>
          <p:nvPr/>
        </p:nvSpPr>
        <p:spPr>
          <a:xfrm>
            <a:off x="6825208" y="1143117"/>
            <a:ext cx="2311400" cy="296664"/>
          </a:xfrm>
          <a:prstGeom prst="rect">
            <a:avLst/>
          </a:prstGeom>
        </p:spPr>
        <p:txBody>
          <a:bodyPr vert="horz" lIns="84419" tIns="42210" rIns="84419" bIns="4221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defTabSz="990570"/>
            <a:fld id="{0E157E24-94FB-5547-89B9-DD231CECEEFB}" type="slidenum">
              <a:rPr lang="en-US" sz="1950">
                <a:solidFill>
                  <a:srgbClr val="FFFFFF"/>
                </a:solidFill>
              </a:rPr>
              <a:pPr defTabSz="990570"/>
              <a:t>15</a:t>
            </a:fld>
            <a:endParaRPr lang="en-US" sz="1950" dirty="0">
              <a:solidFill>
                <a:srgbClr val="FFFFFF"/>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597" y="0"/>
            <a:ext cx="9488868" cy="5805264"/>
          </a:xfrm>
          <a:prstGeom prst="rect">
            <a:avLst/>
          </a:prstGeom>
        </p:spPr>
      </p:pic>
      <p:sp>
        <p:nvSpPr>
          <p:cNvPr id="11" name="Rectangle 4"/>
          <p:cNvSpPr>
            <a:spLocks/>
          </p:cNvSpPr>
          <p:nvPr/>
        </p:nvSpPr>
        <p:spPr bwMode="auto">
          <a:xfrm>
            <a:off x="738189" y="1224686"/>
            <a:ext cx="6527802" cy="17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defTabSz="990570">
              <a:spcBef>
                <a:spcPts val="831"/>
              </a:spcBef>
            </a:pPr>
            <a:r>
              <a:rPr lang="en-US" sz="1600" dirty="0">
                <a:solidFill>
                  <a:srgbClr val="FFFFFF"/>
                </a:solidFill>
                <a:ea typeface="ＭＳ Ｐゴシック" charset="0"/>
                <a:sym typeface="Arial" charset="0"/>
              </a:rPr>
              <a:t>IFRS Foundation</a:t>
            </a:r>
          </a:p>
        </p:txBody>
      </p:sp>
      <p:sp>
        <p:nvSpPr>
          <p:cNvPr id="12" name="Rectangle 6"/>
          <p:cNvSpPr>
            <a:spLocks noGrp="1" noChangeArrowheads="1"/>
          </p:cNvSpPr>
          <p:nvPr>
            <p:ph type="title"/>
          </p:nvPr>
        </p:nvSpPr>
        <p:spPr>
          <a:xfrm>
            <a:off x="2360712" y="2851893"/>
            <a:ext cx="6978553" cy="1585219"/>
          </a:xfrm>
        </p:spPr>
        <p:txBody>
          <a:bodyPr/>
          <a:lstStyle/>
          <a:p>
            <a:pPr algn="r">
              <a:defRPr/>
            </a:pPr>
            <a:r>
              <a:rPr lang="en-GB" sz="4000" b="0" dirty="0">
                <a:solidFill>
                  <a:srgbClr val="FFFFFF"/>
                </a:solidFill>
              </a:rPr>
              <a:t>Benefits of adoption</a:t>
            </a:r>
            <a:br>
              <a:rPr lang="en-GB" sz="4000" b="0" dirty="0">
                <a:solidFill>
                  <a:srgbClr val="FFFFFF"/>
                </a:solidFill>
              </a:rPr>
            </a:br>
            <a:r>
              <a:rPr lang="en-GB" sz="4000" b="0" dirty="0">
                <a:solidFill>
                  <a:srgbClr val="FFFFFF"/>
                </a:solidFill>
              </a:rPr>
              <a:t> of IFRS Standards</a:t>
            </a:r>
            <a:r>
              <a:rPr lang="en-GB" b="0" dirty="0">
                <a:solidFill>
                  <a:srgbClr val="FFFFFF"/>
                </a:solidFill>
              </a:rPr>
              <a:t/>
            </a:r>
            <a:br>
              <a:rPr lang="en-GB" b="0" dirty="0">
                <a:solidFill>
                  <a:srgbClr val="FFFFFF"/>
                </a:solidFill>
              </a:rPr>
            </a:br>
            <a:r>
              <a:rPr lang="en-GB" b="0" dirty="0">
                <a:solidFill>
                  <a:srgbClr val="FFFFFF"/>
                </a:solidFill>
              </a:rPr>
              <a:t/>
            </a:r>
            <a:br>
              <a:rPr lang="en-GB" b="0" dirty="0">
                <a:solidFill>
                  <a:srgbClr val="FFFFFF"/>
                </a:solidFill>
              </a:rPr>
            </a:br>
            <a:r>
              <a:rPr lang="en-GB" b="0" dirty="0">
                <a:solidFill>
                  <a:srgbClr val="FFFFFF"/>
                </a:solidFill>
              </a:rPr>
              <a:t/>
            </a:r>
            <a:br>
              <a:rPr lang="en-GB" b="0" dirty="0">
                <a:solidFill>
                  <a:srgbClr val="FFFFFF"/>
                </a:solidFill>
              </a:rPr>
            </a:br>
            <a:endParaRPr lang="en-US" b="0" baseline="30000" dirty="0">
              <a:solidFill>
                <a:srgbClr val="FFFFFF"/>
              </a:solidFill>
              <a:ea typeface="ヒラギノ角ゴ ProN W3" charset="0"/>
              <a:cs typeface="ヒラギノ角ゴ ProN W3" charset="0"/>
            </a:endParaRPr>
          </a:p>
        </p:txBody>
      </p:sp>
      <p:sp>
        <p:nvSpPr>
          <p:cNvPr id="15" name="Rectangle 3"/>
          <p:cNvSpPr>
            <a:spLocks/>
          </p:cNvSpPr>
          <p:nvPr/>
        </p:nvSpPr>
        <p:spPr bwMode="auto">
          <a:xfrm>
            <a:off x="738189" y="6383768"/>
            <a:ext cx="5759450" cy="7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90570"/>
            <a:r>
              <a:rPr lang="en-US" sz="650" dirty="0">
                <a:solidFill>
                  <a:srgbClr val="5F6062"/>
                </a:solidFill>
                <a:ea typeface="ＭＳ Ｐゴシック" charset="0"/>
                <a:sym typeface="Arial" charset="0"/>
              </a:rPr>
              <a:t>Copyright © IFRS Foundation. All rights reserved</a:t>
            </a:r>
          </a:p>
        </p:txBody>
      </p:sp>
      <p:sp>
        <p:nvSpPr>
          <p:cNvPr id="2" name="Slide Number Placeholder 1">
            <a:extLst>
              <a:ext uri="{FF2B5EF4-FFF2-40B4-BE49-F238E27FC236}">
                <a16:creationId xmlns:a16="http://schemas.microsoft.com/office/drawing/2014/main" xmlns="" id="{5B5E26DD-DA83-44DC-9FB8-FFBBB3C6E96B}"/>
              </a:ext>
            </a:extLst>
          </p:cNvPr>
          <p:cNvSpPr>
            <a:spLocks noGrp="1"/>
          </p:cNvSpPr>
          <p:nvPr>
            <p:ph type="sldNum" sz="quarter" idx="4"/>
          </p:nvPr>
        </p:nvSpPr>
        <p:spPr/>
        <p:txBody>
          <a:bodyPr/>
          <a:lstStyle/>
          <a:p>
            <a:fld id="{0E157E24-94FB-5547-89B9-DD231CECEEFB}" type="slidenum">
              <a:rPr lang="en-US" smtClean="0"/>
              <a:pPr/>
              <a:t>15</a:t>
            </a:fld>
            <a:endParaRPr lang="en-US" dirty="0"/>
          </a:p>
        </p:txBody>
      </p:sp>
    </p:spTree>
    <p:extLst>
      <p:ext uri="{BB962C8B-B14F-4D97-AF65-F5344CB8AC3E}">
        <p14:creationId xmlns:p14="http://schemas.microsoft.com/office/powerpoint/2010/main" val="49097071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323" y="161244"/>
            <a:ext cx="7337425" cy="908721"/>
          </a:xfrm>
        </p:spPr>
        <p:txBody>
          <a:bodyPr/>
          <a:lstStyle/>
          <a:p>
            <a:r>
              <a:rPr lang="en-US" dirty="0"/>
              <a:t>Evidence of benefits of adoption of IFRS Standards</a:t>
            </a:r>
          </a:p>
        </p:txBody>
      </p:sp>
      <p:sp>
        <p:nvSpPr>
          <p:cNvPr id="3" name="Content Placeholder 2"/>
          <p:cNvSpPr>
            <a:spLocks noGrp="1"/>
          </p:cNvSpPr>
          <p:nvPr>
            <p:ph idx="1"/>
          </p:nvPr>
        </p:nvSpPr>
        <p:spPr/>
        <p:txBody>
          <a:bodyPr/>
          <a:lstStyle/>
          <a:p>
            <a:r>
              <a:rPr lang="en-US" sz="2800" dirty="0"/>
              <a:t>Improved transparency</a:t>
            </a:r>
          </a:p>
          <a:p>
            <a:r>
              <a:rPr lang="en-US" sz="2800" dirty="0"/>
              <a:t>Lower cost of capital </a:t>
            </a:r>
          </a:p>
          <a:p>
            <a:r>
              <a:rPr lang="en-US" sz="2800" dirty="0"/>
              <a:t>Improved cross-country investment</a:t>
            </a:r>
          </a:p>
          <a:p>
            <a:r>
              <a:rPr lang="en-US" sz="2800" dirty="0"/>
              <a:t>Better comparability of financial reports</a:t>
            </a:r>
          </a:p>
          <a:p>
            <a:r>
              <a:rPr lang="en-US" sz="2800" dirty="0"/>
              <a:t>Increased following by analysts</a:t>
            </a:r>
          </a:p>
          <a:p>
            <a:pPr lvl="1"/>
            <a:endParaRPr lang="en-US" sz="1800" dirty="0"/>
          </a:p>
          <a:p>
            <a:pPr lvl="1"/>
            <a:r>
              <a:rPr lang="en-US" sz="1800" dirty="0"/>
              <a:t>(de George, Li and </a:t>
            </a:r>
            <a:r>
              <a:rPr lang="en-US" sz="1800" dirty="0" err="1"/>
              <a:t>Shivakumar</a:t>
            </a:r>
            <a:r>
              <a:rPr lang="en-US" sz="1800" dirty="0"/>
              <a:t> 2016)</a:t>
            </a:r>
          </a:p>
          <a:p>
            <a:endParaRPr lang="en-US" dirty="0"/>
          </a:p>
        </p:txBody>
      </p:sp>
      <p:sp>
        <p:nvSpPr>
          <p:cNvPr id="4" name="Slide Number Placeholder 3">
            <a:extLst>
              <a:ext uri="{FF2B5EF4-FFF2-40B4-BE49-F238E27FC236}">
                <a16:creationId xmlns:a16="http://schemas.microsoft.com/office/drawing/2014/main" xmlns="" id="{FC232F99-D9FF-474D-9DC4-6C41C7875D1C}"/>
              </a:ext>
            </a:extLst>
          </p:cNvPr>
          <p:cNvSpPr>
            <a:spLocks noGrp="1"/>
          </p:cNvSpPr>
          <p:nvPr>
            <p:ph type="sldNum" sz="quarter" idx="4"/>
          </p:nvPr>
        </p:nvSpPr>
        <p:spPr/>
        <p:txBody>
          <a:bodyPr/>
          <a:lstStyle/>
          <a:p>
            <a:fld id="{0E157E24-94FB-5547-89B9-DD231CECEEFB}" type="slidenum">
              <a:rPr lang="en-US" smtClean="0"/>
              <a:pPr/>
              <a:t>16</a:t>
            </a:fld>
            <a:endParaRPr lang="en-US" dirty="0"/>
          </a:p>
        </p:txBody>
      </p:sp>
    </p:spTree>
    <p:extLst>
      <p:ext uri="{BB962C8B-B14F-4D97-AF65-F5344CB8AC3E}">
        <p14:creationId xmlns:p14="http://schemas.microsoft.com/office/powerpoint/2010/main" val="112847499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Benefits can vary</a:t>
            </a:r>
            <a:r>
              <a:rPr lang="mr-IN" dirty="0"/>
              <a:t>…</a:t>
            </a:r>
            <a:endParaRPr lang="en-US" dirty="0"/>
          </a:p>
        </p:txBody>
      </p:sp>
      <p:sp>
        <p:nvSpPr>
          <p:cNvPr id="3" name="Content Placeholder 2"/>
          <p:cNvSpPr>
            <a:spLocks noGrp="1"/>
          </p:cNvSpPr>
          <p:nvPr>
            <p:ph idx="1"/>
          </p:nvPr>
        </p:nvSpPr>
        <p:spPr>
          <a:xfrm>
            <a:off x="416496" y="1340768"/>
            <a:ext cx="8915400" cy="4061048"/>
          </a:xfrm>
        </p:spPr>
        <p:txBody>
          <a:bodyPr/>
          <a:lstStyle/>
          <a:p>
            <a:r>
              <a:rPr lang="en-US" sz="2800" dirty="0"/>
              <a:t>Benefits vary between firms and countries</a:t>
            </a:r>
          </a:p>
          <a:p>
            <a:r>
              <a:rPr lang="en-US" sz="2800" dirty="0"/>
              <a:t>Observed benefits may reflect country setting and institutions</a:t>
            </a:r>
          </a:p>
          <a:p>
            <a:pPr lvl="1"/>
            <a:r>
              <a:rPr lang="en-US" sz="2800" dirty="0"/>
              <a:t>Extent of change from prior GAAP</a:t>
            </a:r>
          </a:p>
          <a:p>
            <a:pPr lvl="1"/>
            <a:r>
              <a:rPr lang="en-US" sz="2800" dirty="0"/>
              <a:t>Managerial incentives</a:t>
            </a:r>
          </a:p>
          <a:p>
            <a:pPr lvl="1"/>
            <a:r>
              <a:rPr lang="en-US" sz="2800" dirty="0"/>
              <a:t>Education and training</a:t>
            </a:r>
          </a:p>
          <a:p>
            <a:pPr lvl="1"/>
            <a:r>
              <a:rPr lang="en-US" sz="2800" dirty="0"/>
              <a:t>Legal institutions and enforcement of accounting standards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xmlns="" id="{60EA69BB-F296-44E6-AB53-7D7E04939497}"/>
              </a:ext>
            </a:extLst>
          </p:cNvPr>
          <p:cNvSpPr>
            <a:spLocks noGrp="1"/>
          </p:cNvSpPr>
          <p:nvPr>
            <p:ph type="sldNum" sz="quarter" idx="4"/>
          </p:nvPr>
        </p:nvSpPr>
        <p:spPr/>
        <p:txBody>
          <a:bodyPr/>
          <a:lstStyle/>
          <a:p>
            <a:fld id="{0E157E24-94FB-5547-89B9-DD231CECEEFB}" type="slidenum">
              <a:rPr lang="en-US" smtClean="0"/>
              <a:pPr/>
              <a:t>17</a:t>
            </a:fld>
            <a:endParaRPr lang="en-US" dirty="0"/>
          </a:p>
        </p:txBody>
      </p:sp>
    </p:spTree>
    <p:extLst>
      <p:ext uri="{BB962C8B-B14F-4D97-AF65-F5344CB8AC3E}">
        <p14:creationId xmlns:p14="http://schemas.microsoft.com/office/powerpoint/2010/main" val="192666760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941CDA-AEA1-47B1-93AF-195CD1FF14D1}"/>
              </a:ext>
            </a:extLst>
          </p:cNvPr>
          <p:cNvSpPr>
            <a:spLocks noGrp="1"/>
          </p:cNvSpPr>
          <p:nvPr>
            <p:ph type="title"/>
          </p:nvPr>
        </p:nvSpPr>
        <p:spPr>
          <a:xfrm>
            <a:off x="344488" y="526369"/>
            <a:ext cx="8013774" cy="908721"/>
          </a:xfrm>
        </p:spPr>
        <p:txBody>
          <a:bodyPr/>
          <a:lstStyle/>
          <a:p>
            <a:r>
              <a:rPr lang="en-GB" dirty="0"/>
              <a:t>Studies of benefits of adoption of IFRS</a:t>
            </a:r>
          </a:p>
        </p:txBody>
      </p:sp>
      <p:sp>
        <p:nvSpPr>
          <p:cNvPr id="3" name="Content Placeholder 2">
            <a:extLst>
              <a:ext uri="{FF2B5EF4-FFF2-40B4-BE49-F238E27FC236}">
                <a16:creationId xmlns:a16="http://schemas.microsoft.com/office/drawing/2014/main" xmlns="" id="{0C97131B-A40C-4376-98FD-60813FDF559F}"/>
              </a:ext>
            </a:extLst>
          </p:cNvPr>
          <p:cNvSpPr>
            <a:spLocks noGrp="1"/>
          </p:cNvSpPr>
          <p:nvPr>
            <p:ph idx="1"/>
          </p:nvPr>
        </p:nvSpPr>
        <p:spPr>
          <a:xfrm>
            <a:off x="495300" y="1196752"/>
            <a:ext cx="8915400" cy="4464497"/>
          </a:xfrm>
        </p:spPr>
        <p:txBody>
          <a:bodyPr/>
          <a:lstStyle/>
          <a:p>
            <a:r>
              <a:rPr lang="en-GB" dirty="0"/>
              <a:t>Singleton-Green (2016) </a:t>
            </a:r>
          </a:p>
          <a:p>
            <a:pPr lvl="1"/>
            <a:r>
              <a:rPr lang="en-GB" dirty="0"/>
              <a:t>Inconclusive evidence on many issues</a:t>
            </a:r>
          </a:p>
          <a:p>
            <a:pPr lvl="1"/>
            <a:r>
              <a:rPr lang="en-GB" dirty="0"/>
              <a:t>Benefits not uniform, source of benefits unclear</a:t>
            </a:r>
          </a:p>
          <a:p>
            <a:pPr lvl="1"/>
            <a:r>
              <a:rPr lang="en-GB" dirty="0"/>
              <a:t>Data may not be representative</a:t>
            </a:r>
          </a:p>
          <a:p>
            <a:pPr lvl="1"/>
            <a:r>
              <a:rPr lang="en-GB" dirty="0"/>
              <a:t>Little is known about costs</a:t>
            </a:r>
          </a:p>
          <a:p>
            <a:pPr lvl="1"/>
            <a:r>
              <a:rPr lang="en-GB" dirty="0"/>
              <a:t>Some findings are contradictory, lack of reconciliation of evidence</a:t>
            </a:r>
          </a:p>
          <a:p>
            <a:r>
              <a:rPr lang="en-GB" dirty="0"/>
              <a:t>What do we know about </a:t>
            </a:r>
            <a:r>
              <a:rPr lang="en-GB" i="1" dirty="0"/>
              <a:t>outcomes</a:t>
            </a:r>
            <a:r>
              <a:rPr lang="en-GB" dirty="0"/>
              <a:t> associated with IFRS adoption?</a:t>
            </a:r>
          </a:p>
          <a:p>
            <a:pPr lvl="1"/>
            <a:r>
              <a:rPr lang="en-GB" dirty="0"/>
              <a:t>i.e. the benefits of greater transparency and accountability? Is there more efficiency in financial markets? </a:t>
            </a:r>
          </a:p>
          <a:p>
            <a:pPr marL="860425" lvl="1" indent="0">
              <a:buNone/>
            </a:pPr>
            <a:endParaRPr lang="en-GB" dirty="0"/>
          </a:p>
        </p:txBody>
      </p:sp>
      <p:sp>
        <p:nvSpPr>
          <p:cNvPr id="4" name="Slide Number Placeholder 3">
            <a:extLst>
              <a:ext uri="{FF2B5EF4-FFF2-40B4-BE49-F238E27FC236}">
                <a16:creationId xmlns:a16="http://schemas.microsoft.com/office/drawing/2014/main" xmlns="" id="{309ED310-E3AB-48AF-94CD-E071914EB044}"/>
              </a:ext>
            </a:extLst>
          </p:cNvPr>
          <p:cNvSpPr>
            <a:spLocks noGrp="1"/>
          </p:cNvSpPr>
          <p:nvPr>
            <p:ph type="sldNum" sz="quarter" idx="4"/>
          </p:nvPr>
        </p:nvSpPr>
        <p:spPr/>
        <p:txBody>
          <a:bodyPr/>
          <a:lstStyle/>
          <a:p>
            <a:fld id="{0E157E24-94FB-5547-89B9-DD231CECEEFB}" type="slidenum">
              <a:rPr lang="en-US" smtClean="0"/>
              <a:pPr/>
              <a:t>18</a:t>
            </a:fld>
            <a:endParaRPr lang="en-US" dirty="0"/>
          </a:p>
        </p:txBody>
      </p:sp>
    </p:spTree>
    <p:extLst>
      <p:ext uri="{BB962C8B-B14F-4D97-AF65-F5344CB8AC3E}">
        <p14:creationId xmlns:p14="http://schemas.microsoft.com/office/powerpoint/2010/main" val="4000007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941CDA-AEA1-47B1-93AF-195CD1FF14D1}"/>
              </a:ext>
            </a:extLst>
          </p:cNvPr>
          <p:cNvSpPr>
            <a:spLocks noGrp="1"/>
          </p:cNvSpPr>
          <p:nvPr>
            <p:ph type="title"/>
          </p:nvPr>
        </p:nvSpPr>
        <p:spPr>
          <a:xfrm>
            <a:off x="746984" y="161244"/>
            <a:ext cx="7337425" cy="908721"/>
          </a:xfrm>
        </p:spPr>
        <p:txBody>
          <a:bodyPr/>
          <a:lstStyle/>
          <a:p>
            <a:r>
              <a:rPr lang="en-GB" dirty="0"/>
              <a:t>Examining outcomes - IFRS evidence re foreign investment</a:t>
            </a:r>
          </a:p>
        </p:txBody>
      </p:sp>
      <p:sp>
        <p:nvSpPr>
          <p:cNvPr id="3" name="Content Placeholder 2">
            <a:extLst>
              <a:ext uri="{FF2B5EF4-FFF2-40B4-BE49-F238E27FC236}">
                <a16:creationId xmlns:a16="http://schemas.microsoft.com/office/drawing/2014/main" xmlns="" id="{0C97131B-A40C-4376-98FD-60813FDF559F}"/>
              </a:ext>
            </a:extLst>
          </p:cNvPr>
          <p:cNvSpPr>
            <a:spLocks noGrp="1"/>
          </p:cNvSpPr>
          <p:nvPr>
            <p:ph idx="1"/>
          </p:nvPr>
        </p:nvSpPr>
        <p:spPr>
          <a:xfrm>
            <a:off x="495300" y="1412776"/>
            <a:ext cx="8915400" cy="4608512"/>
          </a:xfrm>
        </p:spPr>
        <p:txBody>
          <a:bodyPr/>
          <a:lstStyle/>
          <a:p>
            <a:r>
              <a:rPr lang="en-GB" dirty="0"/>
              <a:t>Improved financial reporting quality and comparability can lead to more cross-border capital flows and better integration of capital markets (EC 2002).</a:t>
            </a:r>
          </a:p>
          <a:p>
            <a:r>
              <a:rPr lang="en-GB" dirty="0"/>
              <a:t>IFRS benefits (de George et al. 2016)</a:t>
            </a:r>
          </a:p>
          <a:p>
            <a:pPr marL="1317625" lvl="1" indent="-457200">
              <a:buFont typeface="+mj-lt"/>
              <a:buAutoNum type="arabicPeriod"/>
            </a:pPr>
            <a:r>
              <a:rPr lang="en-GB" dirty="0"/>
              <a:t>decrease the information advantage of foreign investors - help foreign investors assess firms and markets</a:t>
            </a:r>
          </a:p>
          <a:p>
            <a:pPr marL="1317625" lvl="1" indent="-457200">
              <a:buFont typeface="+mj-lt"/>
              <a:buAutoNum type="arabicPeriod"/>
            </a:pPr>
            <a:r>
              <a:rPr lang="en-GB" dirty="0"/>
              <a:t>higher quality standards than prior GAAP – decrease information asymmetry foreign and local investors</a:t>
            </a:r>
          </a:p>
          <a:p>
            <a:pPr marL="1317625" lvl="1" indent="-457200">
              <a:buFont typeface="+mj-lt"/>
              <a:buAutoNum type="arabicPeriod"/>
            </a:pPr>
            <a:r>
              <a:rPr lang="en-GB" dirty="0"/>
              <a:t>Increase visibility of remote investments</a:t>
            </a:r>
          </a:p>
          <a:p>
            <a:endParaRPr lang="en-GB" dirty="0"/>
          </a:p>
        </p:txBody>
      </p:sp>
      <p:sp>
        <p:nvSpPr>
          <p:cNvPr id="4" name="Slide Number Placeholder 3">
            <a:extLst>
              <a:ext uri="{FF2B5EF4-FFF2-40B4-BE49-F238E27FC236}">
                <a16:creationId xmlns:a16="http://schemas.microsoft.com/office/drawing/2014/main" xmlns="" id="{27D3D43B-CB99-4C67-B595-A7A8EA0DB9DA}"/>
              </a:ext>
            </a:extLst>
          </p:cNvPr>
          <p:cNvSpPr>
            <a:spLocks noGrp="1"/>
          </p:cNvSpPr>
          <p:nvPr>
            <p:ph type="sldNum" sz="quarter" idx="4"/>
          </p:nvPr>
        </p:nvSpPr>
        <p:spPr/>
        <p:txBody>
          <a:bodyPr/>
          <a:lstStyle/>
          <a:p>
            <a:fld id="{0E157E24-94FB-5547-89B9-DD231CECEEFB}" type="slidenum">
              <a:rPr lang="en-US" smtClean="0"/>
              <a:pPr/>
              <a:t>19</a:t>
            </a:fld>
            <a:endParaRPr lang="en-US" dirty="0"/>
          </a:p>
        </p:txBody>
      </p:sp>
    </p:spTree>
    <p:extLst>
      <p:ext uri="{BB962C8B-B14F-4D97-AF65-F5344CB8AC3E}">
        <p14:creationId xmlns:p14="http://schemas.microsoft.com/office/powerpoint/2010/main" val="33954034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F6B00E-4E05-4031-87E6-13532B78834C}"/>
              </a:ext>
            </a:extLst>
          </p:cNvPr>
          <p:cNvSpPr>
            <a:spLocks noGrp="1"/>
          </p:cNvSpPr>
          <p:nvPr>
            <p:ph type="title"/>
          </p:nvPr>
        </p:nvSpPr>
        <p:spPr>
          <a:xfrm>
            <a:off x="755650" y="260648"/>
            <a:ext cx="7337425" cy="648075"/>
          </a:xfrm>
        </p:spPr>
        <p:txBody>
          <a:bodyPr/>
          <a:lstStyle/>
          <a:p>
            <a:r>
              <a:rPr lang="en-GB" dirty="0"/>
              <a:t>Introduction (1)</a:t>
            </a:r>
          </a:p>
        </p:txBody>
      </p:sp>
      <p:sp>
        <p:nvSpPr>
          <p:cNvPr id="3" name="Content Placeholder 2">
            <a:extLst>
              <a:ext uri="{FF2B5EF4-FFF2-40B4-BE49-F238E27FC236}">
                <a16:creationId xmlns:a16="http://schemas.microsoft.com/office/drawing/2014/main" xmlns="" id="{72F9F646-9D1B-4C92-B113-50843A2EC2DB}"/>
              </a:ext>
            </a:extLst>
          </p:cNvPr>
          <p:cNvSpPr>
            <a:spLocks noGrp="1"/>
          </p:cNvSpPr>
          <p:nvPr>
            <p:ph idx="1"/>
          </p:nvPr>
        </p:nvSpPr>
        <p:spPr>
          <a:xfrm>
            <a:off x="495300" y="1196752"/>
            <a:ext cx="8915400" cy="4464497"/>
          </a:xfrm>
        </p:spPr>
        <p:txBody>
          <a:bodyPr/>
          <a:lstStyle/>
          <a:p>
            <a:r>
              <a:rPr lang="en-GB" dirty="0"/>
              <a:t>The IASB was formed in 2001 with the objective of setting accounting standards for use by companies listed on the world’s capital markets. </a:t>
            </a:r>
          </a:p>
          <a:p>
            <a:r>
              <a:rPr lang="en-GB" dirty="0"/>
              <a:t>The IFRS mission statement is on a following slide.  </a:t>
            </a:r>
          </a:p>
          <a:p>
            <a:r>
              <a:rPr lang="en-GB" dirty="0"/>
              <a:t>IFRS Standards, now used in 144 jurisdictions, cover a broad range of topics. </a:t>
            </a:r>
          </a:p>
          <a:p>
            <a:r>
              <a:rPr lang="en-GB" dirty="0"/>
              <a:t>My talk looks at evidence about impact of IFRS from studies of foreign investment activity.</a:t>
            </a:r>
          </a:p>
          <a:p>
            <a:r>
              <a:rPr lang="en-GB" dirty="0"/>
              <a:t>I pose the question: does evidence show the IFRS mission is being achieved?   </a:t>
            </a:r>
          </a:p>
        </p:txBody>
      </p:sp>
      <p:sp>
        <p:nvSpPr>
          <p:cNvPr id="4" name="Slide Number Placeholder 3">
            <a:extLst>
              <a:ext uri="{FF2B5EF4-FFF2-40B4-BE49-F238E27FC236}">
                <a16:creationId xmlns:a16="http://schemas.microsoft.com/office/drawing/2014/main" xmlns="" id="{77CE8936-17F2-4C18-B96C-76B1E5918DF2}"/>
              </a:ext>
            </a:extLst>
          </p:cNvPr>
          <p:cNvSpPr>
            <a:spLocks noGrp="1"/>
          </p:cNvSpPr>
          <p:nvPr>
            <p:ph type="sldNum" sz="quarter" idx="4"/>
          </p:nvPr>
        </p:nvSpPr>
        <p:spPr/>
        <p:txBody>
          <a:bodyPr/>
          <a:lstStyle/>
          <a:p>
            <a:fld id="{0E157E24-94FB-5547-89B9-DD231CECEEFB}" type="slidenum">
              <a:rPr lang="en-US" smtClean="0"/>
              <a:pPr/>
              <a:t>2</a:t>
            </a:fld>
            <a:endParaRPr lang="en-US" dirty="0"/>
          </a:p>
        </p:txBody>
      </p:sp>
    </p:spTree>
    <p:extLst>
      <p:ext uri="{BB962C8B-B14F-4D97-AF65-F5344CB8AC3E}">
        <p14:creationId xmlns:p14="http://schemas.microsoft.com/office/powerpoint/2010/main" val="305765146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941CDA-AEA1-47B1-93AF-195CD1FF14D1}"/>
              </a:ext>
            </a:extLst>
          </p:cNvPr>
          <p:cNvSpPr>
            <a:spLocks noGrp="1"/>
          </p:cNvSpPr>
          <p:nvPr>
            <p:ph type="title"/>
          </p:nvPr>
        </p:nvSpPr>
        <p:spPr>
          <a:xfrm>
            <a:off x="769392" y="161244"/>
            <a:ext cx="7337425" cy="908721"/>
          </a:xfrm>
        </p:spPr>
        <p:txBody>
          <a:bodyPr/>
          <a:lstStyle/>
          <a:p>
            <a:r>
              <a:rPr lang="en-GB" dirty="0"/>
              <a:t>Evidence of benefits of IFRS (1) – moderated by country setting</a:t>
            </a:r>
          </a:p>
        </p:txBody>
      </p:sp>
      <p:sp>
        <p:nvSpPr>
          <p:cNvPr id="3" name="Content Placeholder 2">
            <a:extLst>
              <a:ext uri="{FF2B5EF4-FFF2-40B4-BE49-F238E27FC236}">
                <a16:creationId xmlns:a16="http://schemas.microsoft.com/office/drawing/2014/main" xmlns="" id="{0C97131B-A40C-4376-98FD-60813FDF559F}"/>
              </a:ext>
            </a:extLst>
          </p:cNvPr>
          <p:cNvSpPr>
            <a:spLocks noGrp="1"/>
          </p:cNvSpPr>
          <p:nvPr>
            <p:ph idx="1"/>
          </p:nvPr>
        </p:nvSpPr>
        <p:spPr>
          <a:xfrm>
            <a:off x="495300" y="1412776"/>
            <a:ext cx="8915400" cy="4752527"/>
          </a:xfrm>
        </p:spPr>
        <p:txBody>
          <a:bodyPr/>
          <a:lstStyle/>
          <a:p>
            <a:r>
              <a:rPr lang="en-GB" dirty="0"/>
              <a:t>Ownership by foreign mutual funds increases when entities use IAS. More likely when </a:t>
            </a:r>
            <a:r>
              <a:rPr lang="en-GB" dirty="0">
                <a:solidFill>
                  <a:srgbClr val="0070C0"/>
                </a:solidFill>
              </a:rPr>
              <a:t>information environment</a:t>
            </a:r>
            <a:r>
              <a:rPr lang="en-GB" dirty="0"/>
              <a:t> is poor and firms </a:t>
            </a:r>
            <a:r>
              <a:rPr lang="en-GB" dirty="0">
                <a:solidFill>
                  <a:schemeClr val="accent4"/>
                </a:solidFill>
              </a:rPr>
              <a:t>have lower visibility </a:t>
            </a:r>
            <a:r>
              <a:rPr lang="en-GB" sz="1800" dirty="0"/>
              <a:t>(</a:t>
            </a:r>
            <a:r>
              <a:rPr lang="en-GB" sz="1800" dirty="0" err="1"/>
              <a:t>Covrig</a:t>
            </a:r>
            <a:r>
              <a:rPr lang="en-GB" sz="1800" dirty="0"/>
              <a:t>, </a:t>
            </a:r>
            <a:r>
              <a:rPr lang="en-GB" sz="1800" dirty="0" err="1"/>
              <a:t>Defond</a:t>
            </a:r>
            <a:r>
              <a:rPr lang="en-GB" sz="1800" dirty="0"/>
              <a:t> and Hung 2007: 29 countries, 1999-2002).</a:t>
            </a:r>
          </a:p>
          <a:p>
            <a:r>
              <a:rPr lang="en-GB" dirty="0"/>
              <a:t>In IFRS adopting countries, US home bias decreased. Larger decrease for greater difference in </a:t>
            </a:r>
            <a:r>
              <a:rPr lang="en-GB" dirty="0" err="1"/>
              <a:t>stds</a:t>
            </a:r>
            <a:r>
              <a:rPr lang="en-GB" dirty="0"/>
              <a:t>, stricter </a:t>
            </a:r>
            <a:r>
              <a:rPr lang="en-GB" dirty="0">
                <a:solidFill>
                  <a:srgbClr val="0070C0"/>
                </a:solidFill>
              </a:rPr>
              <a:t>rule of law</a:t>
            </a:r>
            <a:r>
              <a:rPr lang="en-GB" dirty="0"/>
              <a:t>, and more </a:t>
            </a:r>
            <a:r>
              <a:rPr lang="en-GB" dirty="0">
                <a:solidFill>
                  <a:schemeClr val="tx2">
                    <a:lumMod val="65000"/>
                    <a:lumOff val="35000"/>
                  </a:schemeClr>
                </a:solidFill>
              </a:rPr>
              <a:t>incentive </a:t>
            </a:r>
            <a:r>
              <a:rPr lang="en-GB" dirty="0"/>
              <a:t>to report high quality information </a:t>
            </a:r>
            <a:r>
              <a:rPr lang="en-GB" sz="1800" dirty="0"/>
              <a:t>(Khurana and </a:t>
            </a:r>
            <a:r>
              <a:rPr lang="en-GB" sz="1800" dirty="0" err="1"/>
              <a:t>Michas</a:t>
            </a:r>
            <a:r>
              <a:rPr lang="en-GB" sz="1800" dirty="0"/>
              <a:t> 2011; 85 countries, 2003-2007). </a:t>
            </a:r>
          </a:p>
          <a:p>
            <a:r>
              <a:rPr lang="en-GB" dirty="0"/>
              <a:t>US home bias decreased only in countries with strong </a:t>
            </a:r>
            <a:r>
              <a:rPr lang="en-GB" dirty="0">
                <a:solidFill>
                  <a:srgbClr val="0070C0"/>
                </a:solidFill>
              </a:rPr>
              <a:t>enforcement</a:t>
            </a:r>
            <a:r>
              <a:rPr lang="en-GB" dirty="0"/>
              <a:t> </a:t>
            </a:r>
            <a:r>
              <a:rPr lang="en-GB" sz="1800" dirty="0"/>
              <a:t>(</a:t>
            </a:r>
            <a:r>
              <a:rPr lang="en-GB" sz="1800" dirty="0" err="1"/>
              <a:t>Shima</a:t>
            </a:r>
            <a:r>
              <a:rPr lang="en-GB" sz="1800" dirty="0"/>
              <a:t> and Gordon 2011: 44 countries, 2003-2006)</a:t>
            </a:r>
          </a:p>
        </p:txBody>
      </p:sp>
      <p:sp>
        <p:nvSpPr>
          <p:cNvPr id="4" name="Slide Number Placeholder 3">
            <a:extLst>
              <a:ext uri="{FF2B5EF4-FFF2-40B4-BE49-F238E27FC236}">
                <a16:creationId xmlns:a16="http://schemas.microsoft.com/office/drawing/2014/main" xmlns="" id="{12F20A75-F4F7-4A2A-BF36-8406627E50DF}"/>
              </a:ext>
            </a:extLst>
          </p:cNvPr>
          <p:cNvSpPr>
            <a:spLocks noGrp="1"/>
          </p:cNvSpPr>
          <p:nvPr>
            <p:ph type="sldNum" sz="quarter" idx="4"/>
          </p:nvPr>
        </p:nvSpPr>
        <p:spPr/>
        <p:txBody>
          <a:bodyPr/>
          <a:lstStyle/>
          <a:p>
            <a:fld id="{0E157E24-94FB-5547-89B9-DD231CECEEFB}" type="slidenum">
              <a:rPr lang="en-US" smtClean="0"/>
              <a:pPr/>
              <a:t>20</a:t>
            </a:fld>
            <a:endParaRPr lang="en-US" dirty="0"/>
          </a:p>
        </p:txBody>
      </p:sp>
    </p:spTree>
    <p:extLst>
      <p:ext uri="{BB962C8B-B14F-4D97-AF65-F5344CB8AC3E}">
        <p14:creationId xmlns:p14="http://schemas.microsoft.com/office/powerpoint/2010/main" val="312667640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941CDA-AEA1-47B1-93AF-195CD1FF14D1}"/>
              </a:ext>
            </a:extLst>
          </p:cNvPr>
          <p:cNvSpPr>
            <a:spLocks noGrp="1"/>
          </p:cNvSpPr>
          <p:nvPr>
            <p:ph type="title"/>
          </p:nvPr>
        </p:nvSpPr>
        <p:spPr>
          <a:xfrm>
            <a:off x="769392" y="548678"/>
            <a:ext cx="7337425" cy="576067"/>
          </a:xfrm>
        </p:spPr>
        <p:txBody>
          <a:bodyPr/>
          <a:lstStyle/>
          <a:p>
            <a:r>
              <a:rPr lang="en-GB" dirty="0"/>
              <a:t>Evidence of benefits of IFRS (2)</a:t>
            </a:r>
          </a:p>
        </p:txBody>
      </p:sp>
      <p:sp>
        <p:nvSpPr>
          <p:cNvPr id="3" name="Content Placeholder 2">
            <a:extLst>
              <a:ext uri="{FF2B5EF4-FFF2-40B4-BE49-F238E27FC236}">
                <a16:creationId xmlns:a16="http://schemas.microsoft.com/office/drawing/2014/main" xmlns="" id="{0C97131B-A40C-4376-98FD-60813FDF559F}"/>
              </a:ext>
            </a:extLst>
          </p:cNvPr>
          <p:cNvSpPr>
            <a:spLocks noGrp="1"/>
          </p:cNvSpPr>
          <p:nvPr>
            <p:ph idx="1"/>
          </p:nvPr>
        </p:nvSpPr>
        <p:spPr>
          <a:xfrm>
            <a:off x="495300" y="1268760"/>
            <a:ext cx="8915400" cy="4392489"/>
          </a:xfrm>
        </p:spPr>
        <p:txBody>
          <a:bodyPr/>
          <a:lstStyle/>
          <a:p>
            <a:r>
              <a:rPr lang="en-US" sz="2800" i="1" dirty="0"/>
              <a:t>IFRS adopting countries:</a:t>
            </a:r>
          </a:p>
          <a:p>
            <a:r>
              <a:rPr lang="en-US" sz="2800" dirty="0"/>
              <a:t>Increase in institutional investment and number of institutional investors. Benefits mainly for active investors (value and growth investors). More effect when </a:t>
            </a:r>
            <a:r>
              <a:rPr lang="en-US" sz="2800" dirty="0">
                <a:solidFill>
                  <a:srgbClr val="0070C0"/>
                </a:solidFill>
              </a:rPr>
              <a:t>enforcement</a:t>
            </a:r>
            <a:r>
              <a:rPr lang="en-US" sz="2800" dirty="0"/>
              <a:t> and </a:t>
            </a:r>
            <a:r>
              <a:rPr lang="en-US" sz="2800" dirty="0">
                <a:solidFill>
                  <a:srgbClr val="0070C0"/>
                </a:solidFill>
              </a:rPr>
              <a:t>reporting incentives</a:t>
            </a:r>
            <a:r>
              <a:rPr lang="en-US" sz="2800" dirty="0"/>
              <a:t> are stronger and </a:t>
            </a:r>
            <a:r>
              <a:rPr lang="en-US" sz="2800" dirty="0">
                <a:solidFill>
                  <a:srgbClr val="0070C0"/>
                </a:solidFill>
              </a:rPr>
              <a:t>divergence</a:t>
            </a:r>
            <a:r>
              <a:rPr lang="en-US" sz="2800" dirty="0"/>
              <a:t> from local </a:t>
            </a:r>
            <a:r>
              <a:rPr lang="en-US" sz="2800" dirty="0" err="1"/>
              <a:t>stds</a:t>
            </a:r>
            <a:r>
              <a:rPr lang="en-US" sz="2800" dirty="0"/>
              <a:t> is high </a:t>
            </a:r>
            <a:r>
              <a:rPr lang="en-US" sz="2000" dirty="0"/>
              <a:t>(</a:t>
            </a:r>
            <a:r>
              <a:rPr lang="en-US" sz="2000" dirty="0" err="1"/>
              <a:t>Florou</a:t>
            </a:r>
            <a:r>
              <a:rPr lang="en-US" sz="2000" dirty="0"/>
              <a:t> and Pope 2012: 45 countries 2003-2006)</a:t>
            </a:r>
          </a:p>
          <a:p>
            <a:r>
              <a:rPr lang="en-US" sz="2800" dirty="0"/>
              <a:t>Increase in foreign direct investment. Increased inflow in developing economies (World Bank finance) </a:t>
            </a:r>
            <a:r>
              <a:rPr lang="en-US" sz="2000" dirty="0"/>
              <a:t>(Gordon, Loeb and Zhu 2012: 124 countries 1996-2009)</a:t>
            </a:r>
          </a:p>
          <a:p>
            <a:endParaRPr lang="en-GB" dirty="0"/>
          </a:p>
        </p:txBody>
      </p:sp>
      <p:sp>
        <p:nvSpPr>
          <p:cNvPr id="4" name="Slide Number Placeholder 3">
            <a:extLst>
              <a:ext uri="{FF2B5EF4-FFF2-40B4-BE49-F238E27FC236}">
                <a16:creationId xmlns:a16="http://schemas.microsoft.com/office/drawing/2014/main" xmlns="" id="{D1449F36-5163-4794-9F92-7356AEF29CEF}"/>
              </a:ext>
            </a:extLst>
          </p:cNvPr>
          <p:cNvSpPr>
            <a:spLocks noGrp="1"/>
          </p:cNvSpPr>
          <p:nvPr>
            <p:ph type="sldNum" sz="quarter" idx="4"/>
          </p:nvPr>
        </p:nvSpPr>
        <p:spPr/>
        <p:txBody>
          <a:bodyPr/>
          <a:lstStyle/>
          <a:p>
            <a:fld id="{0E157E24-94FB-5547-89B9-DD231CECEEFB}" type="slidenum">
              <a:rPr lang="en-US" smtClean="0"/>
              <a:pPr/>
              <a:t>21</a:t>
            </a:fld>
            <a:endParaRPr lang="en-US" dirty="0"/>
          </a:p>
        </p:txBody>
      </p:sp>
    </p:spTree>
    <p:extLst>
      <p:ext uri="{BB962C8B-B14F-4D97-AF65-F5344CB8AC3E}">
        <p14:creationId xmlns:p14="http://schemas.microsoft.com/office/powerpoint/2010/main" val="142479479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392" y="510133"/>
            <a:ext cx="7337425" cy="576067"/>
          </a:xfrm>
        </p:spPr>
        <p:txBody>
          <a:bodyPr/>
          <a:lstStyle/>
          <a:p>
            <a:r>
              <a:rPr lang="en-GB" dirty="0"/>
              <a:t>Evidence of benefits of IFRS (3)</a:t>
            </a:r>
            <a:endParaRPr lang="en-US" sz="1800" dirty="0"/>
          </a:p>
        </p:txBody>
      </p:sp>
      <p:sp>
        <p:nvSpPr>
          <p:cNvPr id="3" name="Content Placeholder 2"/>
          <p:cNvSpPr>
            <a:spLocks noGrp="1"/>
          </p:cNvSpPr>
          <p:nvPr>
            <p:ph idx="1"/>
          </p:nvPr>
        </p:nvSpPr>
        <p:spPr>
          <a:xfrm>
            <a:off x="495300" y="1196752"/>
            <a:ext cx="8915400" cy="4464497"/>
          </a:xfrm>
        </p:spPr>
        <p:txBody>
          <a:bodyPr/>
          <a:lstStyle/>
          <a:p>
            <a:r>
              <a:rPr lang="en-US" sz="2800" dirty="0"/>
              <a:t>Increase in foreign equity investment</a:t>
            </a:r>
          </a:p>
          <a:p>
            <a:pPr lvl="1"/>
            <a:r>
              <a:rPr lang="en-US" sz="2800" dirty="0"/>
              <a:t>In countries with higher: </a:t>
            </a:r>
            <a:r>
              <a:rPr lang="en-US" sz="2800" dirty="0">
                <a:solidFill>
                  <a:srgbClr val="0070C0"/>
                </a:solidFill>
              </a:rPr>
              <a:t>governance</a:t>
            </a:r>
            <a:r>
              <a:rPr lang="en-US" sz="2800" dirty="0"/>
              <a:t> quality, </a:t>
            </a:r>
            <a:r>
              <a:rPr lang="en-US" sz="2800" dirty="0">
                <a:solidFill>
                  <a:srgbClr val="0070C0"/>
                </a:solidFill>
              </a:rPr>
              <a:t>economic development</a:t>
            </a:r>
            <a:r>
              <a:rPr lang="en-US" sz="2800" dirty="0"/>
              <a:t> and </a:t>
            </a:r>
            <a:r>
              <a:rPr lang="en-US" sz="2800" dirty="0">
                <a:solidFill>
                  <a:srgbClr val="0070C0"/>
                </a:solidFill>
              </a:rPr>
              <a:t>creditor rights </a:t>
            </a:r>
            <a:r>
              <a:rPr lang="en-US" sz="2800" dirty="0"/>
              <a:t>(prior to adoption)</a:t>
            </a:r>
          </a:p>
          <a:p>
            <a:pPr lvl="1"/>
            <a:r>
              <a:rPr lang="en-US" sz="2800" dirty="0"/>
              <a:t>Primarily from US </a:t>
            </a:r>
          </a:p>
          <a:p>
            <a:r>
              <a:rPr lang="en-US" sz="2800" dirty="0"/>
              <a:t>Increase in foreign debt investment in all adopting countries</a:t>
            </a:r>
          </a:p>
          <a:p>
            <a:pPr lvl="1"/>
            <a:r>
              <a:rPr lang="en-US" sz="2800" dirty="0"/>
              <a:t>From US and other non-adopting countries</a:t>
            </a:r>
          </a:p>
          <a:p>
            <a:r>
              <a:rPr lang="en-US" sz="2800" dirty="0"/>
              <a:t>Increase in investment reflects increase in financial reporting quality (rather than comparability)    (</a:t>
            </a:r>
            <a:r>
              <a:rPr lang="en-US" sz="2000" dirty="0" err="1"/>
              <a:t>Beneish</a:t>
            </a:r>
            <a:r>
              <a:rPr lang="en-US" sz="2000" dirty="0"/>
              <a:t>, Miller and </a:t>
            </a:r>
            <a:r>
              <a:rPr lang="en-US" sz="2000" dirty="0" err="1"/>
              <a:t>Yohn</a:t>
            </a:r>
            <a:r>
              <a:rPr lang="en-US" sz="2000" dirty="0"/>
              <a:t> 2015: 23</a:t>
            </a:r>
            <a:r>
              <a:rPr lang="en-GB" sz="2000" dirty="0"/>
              <a:t> countries, 2003-2007</a:t>
            </a:r>
            <a:r>
              <a:rPr lang="en-US" sz="2000" dirty="0"/>
              <a:t>)</a:t>
            </a:r>
          </a:p>
          <a:p>
            <a:endParaRPr lang="en-US" dirty="0"/>
          </a:p>
        </p:txBody>
      </p:sp>
      <p:sp>
        <p:nvSpPr>
          <p:cNvPr id="4" name="Slide Number Placeholder 3">
            <a:extLst>
              <a:ext uri="{FF2B5EF4-FFF2-40B4-BE49-F238E27FC236}">
                <a16:creationId xmlns:a16="http://schemas.microsoft.com/office/drawing/2014/main" xmlns="" id="{1FBE74D0-5B3C-47A5-9288-A443EF343063}"/>
              </a:ext>
            </a:extLst>
          </p:cNvPr>
          <p:cNvSpPr>
            <a:spLocks noGrp="1"/>
          </p:cNvSpPr>
          <p:nvPr>
            <p:ph type="sldNum" sz="quarter" idx="4"/>
          </p:nvPr>
        </p:nvSpPr>
        <p:spPr/>
        <p:txBody>
          <a:bodyPr/>
          <a:lstStyle/>
          <a:p>
            <a:fld id="{0E157E24-94FB-5547-89B9-DD231CECEEFB}" type="slidenum">
              <a:rPr lang="en-US" smtClean="0"/>
              <a:pPr/>
              <a:t>22</a:t>
            </a:fld>
            <a:endParaRPr lang="en-US" dirty="0"/>
          </a:p>
        </p:txBody>
      </p:sp>
    </p:spTree>
    <p:extLst>
      <p:ext uri="{BB962C8B-B14F-4D97-AF65-F5344CB8AC3E}">
        <p14:creationId xmlns:p14="http://schemas.microsoft.com/office/powerpoint/2010/main" val="80470469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941CDA-AEA1-47B1-93AF-195CD1FF14D1}"/>
              </a:ext>
            </a:extLst>
          </p:cNvPr>
          <p:cNvSpPr>
            <a:spLocks noGrp="1"/>
          </p:cNvSpPr>
          <p:nvPr>
            <p:ph type="title"/>
          </p:nvPr>
        </p:nvSpPr>
        <p:spPr>
          <a:xfrm>
            <a:off x="769392" y="72009"/>
            <a:ext cx="7337425" cy="908721"/>
          </a:xfrm>
        </p:spPr>
        <p:txBody>
          <a:bodyPr/>
          <a:lstStyle/>
          <a:p>
            <a:r>
              <a:rPr lang="en-GB" dirty="0"/>
              <a:t>Evidence of benefits of IFRS (4) – from standards</a:t>
            </a:r>
          </a:p>
        </p:txBody>
      </p:sp>
      <p:sp>
        <p:nvSpPr>
          <p:cNvPr id="3" name="Content Placeholder 2">
            <a:extLst>
              <a:ext uri="{FF2B5EF4-FFF2-40B4-BE49-F238E27FC236}">
                <a16:creationId xmlns:a16="http://schemas.microsoft.com/office/drawing/2014/main" xmlns="" id="{0C97131B-A40C-4376-98FD-60813FDF559F}"/>
              </a:ext>
            </a:extLst>
          </p:cNvPr>
          <p:cNvSpPr>
            <a:spLocks noGrp="1"/>
          </p:cNvSpPr>
          <p:nvPr>
            <p:ph idx="1"/>
          </p:nvPr>
        </p:nvSpPr>
        <p:spPr>
          <a:xfrm>
            <a:off x="495300" y="1268760"/>
            <a:ext cx="8915400" cy="4392489"/>
          </a:xfrm>
        </p:spPr>
        <p:txBody>
          <a:bodyPr/>
          <a:lstStyle/>
          <a:p>
            <a:r>
              <a:rPr lang="en-US" sz="2800" dirty="0"/>
              <a:t>Greater cross-border investment when implementation of IFRS improves </a:t>
            </a:r>
            <a:r>
              <a:rPr lang="en-US" sz="2800" dirty="0">
                <a:solidFill>
                  <a:srgbClr val="0070C0"/>
                </a:solidFill>
              </a:rPr>
              <a:t>comparability</a:t>
            </a:r>
            <a:r>
              <a:rPr lang="en-US" sz="2800" dirty="0"/>
              <a:t> (industry uniformity) and is credible                    (</a:t>
            </a:r>
            <a:r>
              <a:rPr lang="en-US" sz="2000" dirty="0" err="1"/>
              <a:t>DeFond</a:t>
            </a:r>
            <a:r>
              <a:rPr lang="en-US" sz="2000" dirty="0"/>
              <a:t>, Hu, Hung and Li, 14 Eu countries, 2003-2007)</a:t>
            </a:r>
          </a:p>
          <a:p>
            <a:r>
              <a:rPr lang="en-US" sz="2800" dirty="0"/>
              <a:t>Foreign investment increases in countries using IFRS (from IFRS countries) due to </a:t>
            </a:r>
            <a:r>
              <a:rPr lang="en-US" sz="2800" dirty="0">
                <a:solidFill>
                  <a:srgbClr val="0070C0"/>
                </a:solidFill>
              </a:rPr>
              <a:t>familiarity</a:t>
            </a:r>
            <a:r>
              <a:rPr lang="en-US" sz="2800" dirty="0"/>
              <a:t> with standards </a:t>
            </a:r>
            <a:r>
              <a:rPr lang="en-US" sz="2000" dirty="0"/>
              <a:t>(</a:t>
            </a:r>
            <a:r>
              <a:rPr lang="en-US" sz="2000" dirty="0" err="1"/>
              <a:t>Amiram</a:t>
            </a:r>
            <a:r>
              <a:rPr lang="en-US" sz="2000" dirty="0"/>
              <a:t> 2012: 104 countries, 1997, 2001-2006)</a:t>
            </a:r>
          </a:p>
          <a:p>
            <a:r>
              <a:rPr lang="en-US" sz="2800" dirty="0"/>
              <a:t>Foreign mutual funds increased holdings in firms in IFRS adopting countries  - </a:t>
            </a:r>
            <a:r>
              <a:rPr lang="en-US" sz="2800" dirty="0">
                <a:solidFill>
                  <a:srgbClr val="0070C0"/>
                </a:solidFill>
              </a:rPr>
              <a:t>familiarity </a:t>
            </a:r>
            <a:r>
              <a:rPr lang="en-US" sz="2800" dirty="0"/>
              <a:t>with standards encouraged cross-border investment                        </a:t>
            </a:r>
            <a:r>
              <a:rPr lang="en-US" sz="2000" dirty="0"/>
              <a:t>(Yu and Wahid 2014)</a:t>
            </a:r>
          </a:p>
          <a:p>
            <a:endParaRPr lang="en-GB" dirty="0"/>
          </a:p>
        </p:txBody>
      </p:sp>
      <p:sp>
        <p:nvSpPr>
          <p:cNvPr id="4" name="Slide Number Placeholder 3">
            <a:extLst>
              <a:ext uri="{FF2B5EF4-FFF2-40B4-BE49-F238E27FC236}">
                <a16:creationId xmlns:a16="http://schemas.microsoft.com/office/drawing/2014/main" xmlns="" id="{DFA684E1-AA66-45B6-A0EE-ECD7313D569E}"/>
              </a:ext>
            </a:extLst>
          </p:cNvPr>
          <p:cNvSpPr>
            <a:spLocks noGrp="1"/>
          </p:cNvSpPr>
          <p:nvPr>
            <p:ph type="sldNum" sz="quarter" idx="4"/>
          </p:nvPr>
        </p:nvSpPr>
        <p:spPr/>
        <p:txBody>
          <a:bodyPr/>
          <a:lstStyle/>
          <a:p>
            <a:fld id="{0E157E24-94FB-5547-89B9-DD231CECEEFB}" type="slidenum">
              <a:rPr lang="en-US" smtClean="0"/>
              <a:pPr/>
              <a:t>23</a:t>
            </a:fld>
            <a:endParaRPr lang="en-US" dirty="0"/>
          </a:p>
        </p:txBody>
      </p:sp>
    </p:spTree>
    <p:extLst>
      <p:ext uri="{BB962C8B-B14F-4D97-AF65-F5344CB8AC3E}">
        <p14:creationId xmlns:p14="http://schemas.microsoft.com/office/powerpoint/2010/main" val="273721357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FE4876-4B8D-45A6-870E-D566B3C94FA6}"/>
              </a:ext>
            </a:extLst>
          </p:cNvPr>
          <p:cNvSpPr>
            <a:spLocks noGrp="1"/>
          </p:cNvSpPr>
          <p:nvPr>
            <p:ph type="title"/>
          </p:nvPr>
        </p:nvSpPr>
        <p:spPr/>
        <p:txBody>
          <a:bodyPr/>
          <a:lstStyle/>
          <a:p>
            <a:r>
              <a:rPr lang="en-GB" dirty="0"/>
              <a:t>IFRS adoption - evidence re investment efficiency (1)</a:t>
            </a:r>
          </a:p>
        </p:txBody>
      </p:sp>
      <p:sp>
        <p:nvSpPr>
          <p:cNvPr id="3" name="Content Placeholder 2">
            <a:extLst>
              <a:ext uri="{FF2B5EF4-FFF2-40B4-BE49-F238E27FC236}">
                <a16:creationId xmlns:a16="http://schemas.microsoft.com/office/drawing/2014/main" xmlns="" id="{9DB53008-6C76-47AC-9314-4723646BEE41}"/>
              </a:ext>
            </a:extLst>
          </p:cNvPr>
          <p:cNvSpPr>
            <a:spLocks noGrp="1"/>
          </p:cNvSpPr>
          <p:nvPr>
            <p:ph idx="1"/>
          </p:nvPr>
        </p:nvSpPr>
        <p:spPr>
          <a:xfrm>
            <a:off x="495300" y="1340768"/>
            <a:ext cx="8915400" cy="4320481"/>
          </a:xfrm>
        </p:spPr>
        <p:txBody>
          <a:bodyPr/>
          <a:lstStyle/>
          <a:p>
            <a:r>
              <a:rPr lang="en-GB" sz="2400" i="1" dirty="0"/>
              <a:t>In IFRS adopting countries:</a:t>
            </a:r>
          </a:p>
          <a:p>
            <a:r>
              <a:rPr lang="en-GB" sz="2400" dirty="0">
                <a:solidFill>
                  <a:srgbClr val="B31E3B"/>
                </a:solidFill>
              </a:rPr>
              <a:t>Higher investment efficiency</a:t>
            </a:r>
            <a:r>
              <a:rPr lang="en-GB" sz="2400" dirty="0"/>
              <a:t>. Stronger association where legal protections weaker, more concentrated ownership, larger GAAP difference </a:t>
            </a:r>
            <a:r>
              <a:rPr lang="en-GB" sz="1800" dirty="0"/>
              <a:t>(Biddle, Callahan, Hong and Knowles (2013: 26 countries, 2001-2008)</a:t>
            </a:r>
          </a:p>
          <a:p>
            <a:r>
              <a:rPr lang="en-GB" sz="2400" dirty="0"/>
              <a:t>More comparability – better </a:t>
            </a:r>
            <a:r>
              <a:rPr lang="en-GB" sz="2400" dirty="0">
                <a:solidFill>
                  <a:srgbClr val="B31E3B"/>
                </a:solidFill>
              </a:rPr>
              <a:t>information about foreign peers </a:t>
            </a:r>
            <a:r>
              <a:rPr lang="en-GB" sz="1800" dirty="0"/>
              <a:t>(Chen, Young and Zhuang 2013: 17 countries, 2000-2009)</a:t>
            </a:r>
          </a:p>
          <a:p>
            <a:r>
              <a:rPr lang="en-GB" sz="2400" dirty="0"/>
              <a:t>More cross-border acquisitions by entities from IFRS and non-IFRS countries, mainly from adopting countries and when </a:t>
            </a:r>
            <a:r>
              <a:rPr lang="en-GB" sz="2400" dirty="0">
                <a:solidFill>
                  <a:srgbClr val="B31E3B"/>
                </a:solidFill>
              </a:rPr>
              <a:t>reporting uniformity </a:t>
            </a:r>
            <a:r>
              <a:rPr lang="en-GB" sz="2400" dirty="0"/>
              <a:t>is higher                                      </a:t>
            </a:r>
            <a:r>
              <a:rPr lang="en-GB" sz="1800" dirty="0"/>
              <a:t>(Louis and </a:t>
            </a:r>
            <a:r>
              <a:rPr lang="en-GB" sz="1800" dirty="0" err="1"/>
              <a:t>Urcan</a:t>
            </a:r>
            <a:r>
              <a:rPr lang="en-GB" sz="1800" dirty="0"/>
              <a:t> 2014: 20 countries, 2000-2010)</a:t>
            </a:r>
          </a:p>
        </p:txBody>
      </p:sp>
      <p:sp>
        <p:nvSpPr>
          <p:cNvPr id="4" name="Slide Number Placeholder 3">
            <a:extLst>
              <a:ext uri="{FF2B5EF4-FFF2-40B4-BE49-F238E27FC236}">
                <a16:creationId xmlns:a16="http://schemas.microsoft.com/office/drawing/2014/main" xmlns="" id="{5DB60843-7FD8-467E-A5D9-8B4BF5155335}"/>
              </a:ext>
            </a:extLst>
          </p:cNvPr>
          <p:cNvSpPr>
            <a:spLocks noGrp="1"/>
          </p:cNvSpPr>
          <p:nvPr>
            <p:ph type="sldNum" sz="quarter" idx="4"/>
          </p:nvPr>
        </p:nvSpPr>
        <p:spPr/>
        <p:txBody>
          <a:bodyPr/>
          <a:lstStyle/>
          <a:p>
            <a:fld id="{0E157E24-94FB-5547-89B9-DD231CECEEFB}" type="slidenum">
              <a:rPr lang="en-US" smtClean="0"/>
              <a:pPr/>
              <a:t>24</a:t>
            </a:fld>
            <a:endParaRPr lang="en-US" dirty="0"/>
          </a:p>
        </p:txBody>
      </p:sp>
    </p:spTree>
    <p:extLst>
      <p:ext uri="{BB962C8B-B14F-4D97-AF65-F5344CB8AC3E}">
        <p14:creationId xmlns:p14="http://schemas.microsoft.com/office/powerpoint/2010/main" val="374505726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IFRS adoption - evidence re investment efficiency (2)</a:t>
            </a:r>
            <a:endParaRPr lang="en-US" dirty="0"/>
          </a:p>
        </p:txBody>
      </p:sp>
      <p:sp>
        <p:nvSpPr>
          <p:cNvPr id="3" name="Content Placeholder 2"/>
          <p:cNvSpPr>
            <a:spLocks noGrp="1"/>
          </p:cNvSpPr>
          <p:nvPr>
            <p:ph idx="1"/>
          </p:nvPr>
        </p:nvSpPr>
        <p:spPr/>
        <p:txBody>
          <a:bodyPr/>
          <a:lstStyle/>
          <a:p>
            <a:r>
              <a:rPr lang="en-US" sz="2400" i="1" dirty="0"/>
              <a:t>For IFRS adopting firms:</a:t>
            </a:r>
          </a:p>
          <a:p>
            <a:r>
              <a:rPr lang="en-US" sz="2400" dirty="0"/>
              <a:t>Lower IPO underpricing, increased proceeds from foreign markets. Greater impact with </a:t>
            </a:r>
            <a:r>
              <a:rPr lang="en-US" sz="2400" dirty="0">
                <a:solidFill>
                  <a:srgbClr val="0070C0"/>
                </a:solidFill>
              </a:rPr>
              <a:t>more accounting changes </a:t>
            </a:r>
            <a:r>
              <a:rPr lang="en-US" sz="2400" dirty="0"/>
              <a:t>and </a:t>
            </a:r>
            <a:r>
              <a:rPr lang="en-US" sz="2400" dirty="0">
                <a:solidFill>
                  <a:srgbClr val="0070C0"/>
                </a:solidFill>
              </a:rPr>
              <a:t>implementation credibility </a:t>
            </a:r>
            <a:r>
              <a:rPr lang="en-US" sz="1800" dirty="0"/>
              <a:t>(Hong, Hung and Lobo 2014: 29 countries, 2003-2007)</a:t>
            </a:r>
          </a:p>
          <a:p>
            <a:endParaRPr lang="en-US" sz="1800" dirty="0"/>
          </a:p>
          <a:p>
            <a:r>
              <a:rPr lang="en-US" sz="2400" dirty="0"/>
              <a:t>Highly likelihood of cross-listing in IFRS adopting countries and large, more liquid markets. More effect if </a:t>
            </a:r>
            <a:r>
              <a:rPr lang="en-US" sz="2400" dirty="0">
                <a:solidFill>
                  <a:srgbClr val="0070C0"/>
                </a:solidFill>
              </a:rPr>
              <a:t>accounting differences</a:t>
            </a:r>
            <a:r>
              <a:rPr lang="en-US" sz="2400" dirty="0"/>
              <a:t> greater, </a:t>
            </a:r>
            <a:r>
              <a:rPr lang="en-US" sz="2400" dirty="0">
                <a:solidFill>
                  <a:srgbClr val="0070C0"/>
                </a:solidFill>
              </a:rPr>
              <a:t>disclosure</a:t>
            </a:r>
            <a:r>
              <a:rPr lang="en-US" sz="2400" dirty="0"/>
              <a:t> was lower and firms had less </a:t>
            </a:r>
            <a:r>
              <a:rPr lang="en-US" sz="2400" dirty="0">
                <a:solidFill>
                  <a:srgbClr val="0070C0"/>
                </a:solidFill>
              </a:rPr>
              <a:t>access to capital </a:t>
            </a:r>
            <a:r>
              <a:rPr lang="en-US" sz="1800" dirty="0"/>
              <a:t>(Chen, Ng and Tsang 2015: 50 countries 2003-2007)</a:t>
            </a:r>
          </a:p>
          <a:p>
            <a:endParaRPr lang="en-US" sz="1800" dirty="0"/>
          </a:p>
          <a:p>
            <a:endParaRPr lang="en-US" sz="1800" dirty="0"/>
          </a:p>
          <a:p>
            <a:endParaRPr lang="en-US" sz="1800" dirty="0"/>
          </a:p>
          <a:p>
            <a:endParaRPr lang="en-US" sz="1800" dirty="0"/>
          </a:p>
        </p:txBody>
      </p:sp>
      <p:sp>
        <p:nvSpPr>
          <p:cNvPr id="4" name="Slide Number Placeholder 3">
            <a:extLst>
              <a:ext uri="{FF2B5EF4-FFF2-40B4-BE49-F238E27FC236}">
                <a16:creationId xmlns:a16="http://schemas.microsoft.com/office/drawing/2014/main" xmlns="" id="{A8FF56C7-7B70-45F8-88AD-3009C9890190}"/>
              </a:ext>
            </a:extLst>
          </p:cNvPr>
          <p:cNvSpPr>
            <a:spLocks noGrp="1"/>
          </p:cNvSpPr>
          <p:nvPr>
            <p:ph type="sldNum" sz="quarter" idx="4"/>
          </p:nvPr>
        </p:nvSpPr>
        <p:spPr/>
        <p:txBody>
          <a:bodyPr/>
          <a:lstStyle/>
          <a:p>
            <a:fld id="{0E157E24-94FB-5547-89B9-DD231CECEEFB}" type="slidenum">
              <a:rPr lang="en-US" smtClean="0"/>
              <a:pPr/>
              <a:t>25</a:t>
            </a:fld>
            <a:endParaRPr lang="en-US" dirty="0"/>
          </a:p>
        </p:txBody>
      </p:sp>
    </p:spTree>
    <p:extLst>
      <p:ext uri="{BB962C8B-B14F-4D97-AF65-F5344CB8AC3E}">
        <p14:creationId xmlns:p14="http://schemas.microsoft.com/office/powerpoint/2010/main" val="98544513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E355DC-5C83-4AFA-93D5-B19200452865}"/>
              </a:ext>
            </a:extLst>
          </p:cNvPr>
          <p:cNvSpPr>
            <a:spLocks noGrp="1"/>
          </p:cNvSpPr>
          <p:nvPr>
            <p:ph type="title"/>
          </p:nvPr>
        </p:nvSpPr>
        <p:spPr>
          <a:xfrm>
            <a:off x="755650" y="404664"/>
            <a:ext cx="7337425" cy="504059"/>
          </a:xfrm>
        </p:spPr>
        <p:txBody>
          <a:bodyPr/>
          <a:lstStyle/>
          <a:p>
            <a:r>
              <a:rPr lang="en-GB" dirty="0"/>
              <a:t>Further evidence</a:t>
            </a:r>
          </a:p>
        </p:txBody>
      </p:sp>
      <p:sp>
        <p:nvSpPr>
          <p:cNvPr id="3" name="Content Placeholder 2">
            <a:extLst>
              <a:ext uri="{FF2B5EF4-FFF2-40B4-BE49-F238E27FC236}">
                <a16:creationId xmlns:a16="http://schemas.microsoft.com/office/drawing/2014/main" xmlns="" id="{E7896D09-D9B2-4DA4-BD00-83E63E17848D}"/>
              </a:ext>
            </a:extLst>
          </p:cNvPr>
          <p:cNvSpPr>
            <a:spLocks noGrp="1"/>
          </p:cNvSpPr>
          <p:nvPr>
            <p:ph idx="1"/>
          </p:nvPr>
        </p:nvSpPr>
        <p:spPr>
          <a:xfrm>
            <a:off x="495300" y="1124744"/>
            <a:ext cx="8915400" cy="4896544"/>
          </a:xfrm>
        </p:spPr>
        <p:txBody>
          <a:bodyPr/>
          <a:lstStyle/>
          <a:p>
            <a:r>
              <a:rPr lang="en-GB" i="1" dirty="0"/>
              <a:t>Use of IFRS-converged standards in China (2005-6 and 2007-8)</a:t>
            </a:r>
            <a:r>
              <a:rPr lang="en-GB" dirty="0"/>
              <a:t>:</a:t>
            </a:r>
          </a:p>
          <a:p>
            <a:pPr lvl="1"/>
            <a:r>
              <a:rPr lang="en-GB" dirty="0"/>
              <a:t>Foreign institutional investment declines</a:t>
            </a:r>
          </a:p>
          <a:p>
            <a:pPr lvl="1"/>
            <a:r>
              <a:rPr lang="en-GB" dirty="0"/>
              <a:t>More decline for companies with more opportunity to</a:t>
            </a:r>
            <a:r>
              <a:rPr lang="en-GB" dirty="0">
                <a:solidFill>
                  <a:srgbClr val="0070C0"/>
                </a:solidFill>
              </a:rPr>
              <a:t> manipulate </a:t>
            </a:r>
            <a:r>
              <a:rPr lang="en-GB" dirty="0"/>
              <a:t>(via fair value measurement)</a:t>
            </a:r>
          </a:p>
          <a:p>
            <a:pPr lvl="1"/>
            <a:r>
              <a:rPr lang="en-GB" dirty="0"/>
              <a:t>Relation of earnings and returns declines</a:t>
            </a:r>
          </a:p>
          <a:p>
            <a:pPr lvl="1"/>
            <a:r>
              <a:rPr lang="en-GB" dirty="0"/>
              <a:t>Decline in investment greater for countries with </a:t>
            </a:r>
            <a:r>
              <a:rPr lang="en-GB" dirty="0">
                <a:solidFill>
                  <a:srgbClr val="0070C0"/>
                </a:solidFill>
              </a:rPr>
              <a:t>relationship-based </a:t>
            </a:r>
            <a:r>
              <a:rPr lang="en-GB" dirty="0"/>
              <a:t>institutions</a:t>
            </a:r>
          </a:p>
          <a:p>
            <a:pPr lvl="1"/>
            <a:r>
              <a:rPr lang="en-GB" dirty="0"/>
              <a:t>Home country </a:t>
            </a:r>
            <a:r>
              <a:rPr lang="en-GB" dirty="0">
                <a:solidFill>
                  <a:srgbClr val="0070C0"/>
                </a:solidFill>
              </a:rPr>
              <a:t>IFRS experience </a:t>
            </a:r>
            <a:r>
              <a:rPr lang="en-GB" dirty="0"/>
              <a:t>attenuates (exacerbates) the decline for market-based (relationship-based) countries</a:t>
            </a:r>
          </a:p>
          <a:p>
            <a:pPr lvl="1"/>
            <a:r>
              <a:rPr lang="en-GB" sz="1600" dirty="0"/>
              <a:t>(</a:t>
            </a:r>
            <a:r>
              <a:rPr lang="en-GB" sz="1600" dirty="0" err="1"/>
              <a:t>Defond</a:t>
            </a:r>
            <a:r>
              <a:rPr lang="en-GB" sz="1600" dirty="0"/>
              <a:t>, Gao, Li and Xia 2018).</a:t>
            </a:r>
          </a:p>
          <a:p>
            <a:endParaRPr lang="en-GB" dirty="0"/>
          </a:p>
        </p:txBody>
      </p:sp>
      <p:sp>
        <p:nvSpPr>
          <p:cNvPr id="4" name="Slide Number Placeholder 3">
            <a:extLst>
              <a:ext uri="{FF2B5EF4-FFF2-40B4-BE49-F238E27FC236}">
                <a16:creationId xmlns:a16="http://schemas.microsoft.com/office/drawing/2014/main" xmlns="" id="{49FCC4DD-2B8D-4F34-94A9-4CAF92086FC7}"/>
              </a:ext>
            </a:extLst>
          </p:cNvPr>
          <p:cNvSpPr>
            <a:spLocks noGrp="1"/>
          </p:cNvSpPr>
          <p:nvPr>
            <p:ph type="sldNum" sz="quarter" idx="4"/>
          </p:nvPr>
        </p:nvSpPr>
        <p:spPr/>
        <p:txBody>
          <a:bodyPr/>
          <a:lstStyle/>
          <a:p>
            <a:fld id="{0E157E24-94FB-5547-89B9-DD231CECEEFB}" type="slidenum">
              <a:rPr lang="en-US" smtClean="0"/>
              <a:pPr/>
              <a:t>26</a:t>
            </a:fld>
            <a:endParaRPr lang="en-US" dirty="0"/>
          </a:p>
        </p:txBody>
      </p:sp>
    </p:spTree>
    <p:extLst>
      <p:ext uri="{BB962C8B-B14F-4D97-AF65-F5344CB8AC3E}">
        <p14:creationId xmlns:p14="http://schemas.microsoft.com/office/powerpoint/2010/main" val="51331570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190E4D-4220-4295-95F6-4A15543F5266}"/>
              </a:ext>
            </a:extLst>
          </p:cNvPr>
          <p:cNvSpPr>
            <a:spLocks noGrp="1"/>
          </p:cNvSpPr>
          <p:nvPr>
            <p:ph type="title"/>
          </p:nvPr>
        </p:nvSpPr>
        <p:spPr/>
        <p:txBody>
          <a:bodyPr/>
          <a:lstStyle/>
          <a:p>
            <a:r>
              <a:rPr lang="en-GB" dirty="0"/>
              <a:t/>
            </a:r>
            <a:br>
              <a:rPr lang="en-GB" dirty="0"/>
            </a:br>
            <a:r>
              <a:rPr lang="en-GB" dirty="0"/>
              <a:t>Research opportunities</a:t>
            </a:r>
          </a:p>
        </p:txBody>
      </p:sp>
      <p:sp>
        <p:nvSpPr>
          <p:cNvPr id="3" name="Content Placeholder 2">
            <a:extLst>
              <a:ext uri="{FF2B5EF4-FFF2-40B4-BE49-F238E27FC236}">
                <a16:creationId xmlns:a16="http://schemas.microsoft.com/office/drawing/2014/main" xmlns="" id="{FCD38CA5-AA21-4DCE-B36F-6105FA98A9BF}"/>
              </a:ext>
            </a:extLst>
          </p:cNvPr>
          <p:cNvSpPr>
            <a:spLocks noGrp="1"/>
          </p:cNvSpPr>
          <p:nvPr>
            <p:ph idx="1"/>
          </p:nvPr>
        </p:nvSpPr>
        <p:spPr>
          <a:xfrm>
            <a:off x="495300" y="1218456"/>
            <a:ext cx="8915400" cy="4421087"/>
          </a:xfrm>
        </p:spPr>
        <p:txBody>
          <a:bodyPr/>
          <a:lstStyle/>
          <a:p>
            <a:r>
              <a:rPr lang="en-GB" dirty="0"/>
              <a:t>Evidence in support</a:t>
            </a:r>
          </a:p>
          <a:p>
            <a:pPr lvl="1"/>
            <a:r>
              <a:rPr lang="en-GB" dirty="0"/>
              <a:t>Adoption of IFRS, more foreign investment</a:t>
            </a:r>
          </a:p>
          <a:p>
            <a:r>
              <a:rPr lang="en-GB" dirty="0"/>
              <a:t>More evidence required</a:t>
            </a:r>
          </a:p>
          <a:p>
            <a:pPr lvl="1"/>
            <a:r>
              <a:rPr lang="en-GB" dirty="0"/>
              <a:t>Longer time periods</a:t>
            </a:r>
          </a:p>
          <a:p>
            <a:pPr lvl="1"/>
            <a:r>
              <a:rPr lang="en-GB" dirty="0"/>
              <a:t>Developing countries</a:t>
            </a:r>
          </a:p>
          <a:p>
            <a:pPr lvl="1"/>
            <a:r>
              <a:rPr lang="en-GB" dirty="0"/>
              <a:t>Finer understanding of ‘adoption’ and ‘convergence’</a:t>
            </a:r>
          </a:p>
          <a:p>
            <a:pPr lvl="1"/>
            <a:r>
              <a:rPr lang="en-GB" dirty="0"/>
              <a:t>Implications of measures of FDI used</a:t>
            </a:r>
          </a:p>
          <a:p>
            <a:pPr lvl="1"/>
            <a:r>
              <a:rPr lang="en-GB" dirty="0"/>
              <a:t>Considering confounding events</a:t>
            </a:r>
          </a:p>
          <a:p>
            <a:pPr lvl="1"/>
            <a:r>
              <a:rPr lang="en-GB" dirty="0"/>
              <a:t>Newer, more refined proxies for institutional setting </a:t>
            </a:r>
          </a:p>
          <a:p>
            <a:pPr lvl="2"/>
            <a:r>
              <a:rPr lang="en-GB" dirty="0"/>
              <a:t>More recognition of limitations of proxies</a:t>
            </a:r>
          </a:p>
          <a:p>
            <a:pPr lvl="1"/>
            <a:r>
              <a:rPr lang="en-GB" dirty="0"/>
              <a:t>Care in interpretation, check with practitioners</a:t>
            </a:r>
          </a:p>
        </p:txBody>
      </p:sp>
      <p:sp>
        <p:nvSpPr>
          <p:cNvPr id="4" name="Slide Number Placeholder 3">
            <a:extLst>
              <a:ext uri="{FF2B5EF4-FFF2-40B4-BE49-F238E27FC236}">
                <a16:creationId xmlns:a16="http://schemas.microsoft.com/office/drawing/2014/main" xmlns="" id="{5937E6BB-7B46-448E-9B03-4C888162CE30}"/>
              </a:ext>
            </a:extLst>
          </p:cNvPr>
          <p:cNvSpPr>
            <a:spLocks noGrp="1"/>
          </p:cNvSpPr>
          <p:nvPr>
            <p:ph type="sldNum" sz="quarter" idx="4"/>
          </p:nvPr>
        </p:nvSpPr>
        <p:spPr/>
        <p:txBody>
          <a:bodyPr/>
          <a:lstStyle/>
          <a:p>
            <a:fld id="{0E157E24-94FB-5547-89B9-DD231CECEEFB}" type="slidenum">
              <a:rPr lang="en-US" smtClean="0"/>
              <a:pPr/>
              <a:t>27</a:t>
            </a:fld>
            <a:endParaRPr lang="en-US" dirty="0"/>
          </a:p>
        </p:txBody>
      </p:sp>
    </p:spTree>
    <p:extLst>
      <p:ext uri="{BB962C8B-B14F-4D97-AF65-F5344CB8AC3E}">
        <p14:creationId xmlns:p14="http://schemas.microsoft.com/office/powerpoint/2010/main" val="83525353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8537576" y="642940"/>
            <a:ext cx="719138" cy="84742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90570"/>
            <a:endParaRPr lang="en-US" sz="1083">
              <a:solidFill>
                <a:srgbClr val="5F6062"/>
              </a:solidFill>
              <a:sym typeface="Arial" charset="0"/>
            </a:endParaRPr>
          </a:p>
        </p:txBody>
      </p:sp>
      <p:sp>
        <p:nvSpPr>
          <p:cNvPr id="10243" name="Line 3"/>
          <p:cNvSpPr>
            <a:spLocks noChangeShapeType="1"/>
          </p:cNvSpPr>
          <p:nvPr/>
        </p:nvSpPr>
        <p:spPr bwMode="auto">
          <a:xfrm>
            <a:off x="358775" y="1490366"/>
            <a:ext cx="9180513" cy="129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pPr defTabSz="990570"/>
            <a:endParaRPr lang="en-US" sz="1083">
              <a:solidFill>
                <a:srgbClr val="5F6062"/>
              </a:solidFill>
              <a:sym typeface="Arial" charset="0"/>
            </a:endParaRPr>
          </a:p>
        </p:txBody>
      </p:sp>
      <p:sp>
        <p:nvSpPr>
          <p:cNvPr id="10244" name="Rectangle 5"/>
          <p:cNvSpPr>
            <a:spLocks/>
          </p:cNvSpPr>
          <p:nvPr/>
        </p:nvSpPr>
        <p:spPr bwMode="auto">
          <a:xfrm>
            <a:off x="8551865" y="1220789"/>
            <a:ext cx="787400" cy="17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990570"/>
            <a:endParaRPr lang="en-US" sz="1517">
              <a:solidFill>
                <a:srgbClr val="FFFFFF"/>
              </a:solidFill>
              <a:ea typeface="ＭＳ Ｐゴシック" charset="0"/>
              <a:sym typeface="Arial" charset="0"/>
            </a:endParaRPr>
          </a:p>
        </p:txBody>
      </p:sp>
      <p:sp>
        <p:nvSpPr>
          <p:cNvPr id="13" name="Slide Number Placeholder 1"/>
          <p:cNvSpPr txBox="1">
            <a:spLocks/>
          </p:cNvSpPr>
          <p:nvPr/>
        </p:nvSpPr>
        <p:spPr>
          <a:xfrm>
            <a:off x="6825208" y="1143117"/>
            <a:ext cx="2311400" cy="296664"/>
          </a:xfrm>
          <a:prstGeom prst="rect">
            <a:avLst/>
          </a:prstGeom>
        </p:spPr>
        <p:txBody>
          <a:bodyPr vert="horz" lIns="84419" tIns="42210" rIns="84419" bIns="4221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defTabSz="990570"/>
            <a:fld id="{0E157E24-94FB-5547-89B9-DD231CECEEFB}" type="slidenum">
              <a:rPr lang="en-US" sz="1950">
                <a:solidFill>
                  <a:srgbClr val="FFFFFF"/>
                </a:solidFill>
              </a:rPr>
              <a:pPr defTabSz="990570"/>
              <a:t>28</a:t>
            </a:fld>
            <a:endParaRPr lang="en-US" sz="1950" dirty="0">
              <a:solidFill>
                <a:srgbClr val="FFFFFF"/>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597" y="0"/>
            <a:ext cx="9488868" cy="5805264"/>
          </a:xfrm>
          <a:prstGeom prst="rect">
            <a:avLst/>
          </a:prstGeom>
        </p:spPr>
      </p:pic>
      <p:sp>
        <p:nvSpPr>
          <p:cNvPr id="11" name="Rectangle 4"/>
          <p:cNvSpPr>
            <a:spLocks/>
          </p:cNvSpPr>
          <p:nvPr/>
        </p:nvSpPr>
        <p:spPr bwMode="auto">
          <a:xfrm>
            <a:off x="738189" y="1224686"/>
            <a:ext cx="6527802" cy="17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defTabSz="990570">
              <a:spcBef>
                <a:spcPts val="831"/>
              </a:spcBef>
            </a:pPr>
            <a:r>
              <a:rPr lang="en-US" sz="1600" dirty="0">
                <a:solidFill>
                  <a:srgbClr val="FFFFFF"/>
                </a:solidFill>
                <a:ea typeface="ＭＳ Ｐゴシック" charset="0"/>
                <a:sym typeface="Arial" charset="0"/>
              </a:rPr>
              <a:t>IFRS Foundation</a:t>
            </a:r>
          </a:p>
        </p:txBody>
      </p:sp>
      <p:sp>
        <p:nvSpPr>
          <p:cNvPr id="12" name="Rectangle 6"/>
          <p:cNvSpPr>
            <a:spLocks noGrp="1" noChangeArrowheads="1"/>
          </p:cNvSpPr>
          <p:nvPr>
            <p:ph type="title"/>
          </p:nvPr>
        </p:nvSpPr>
        <p:spPr>
          <a:xfrm>
            <a:off x="2360712" y="2851893"/>
            <a:ext cx="6978553" cy="1585219"/>
          </a:xfrm>
        </p:spPr>
        <p:txBody>
          <a:bodyPr/>
          <a:lstStyle/>
          <a:p>
            <a:pPr algn="r">
              <a:defRPr/>
            </a:pPr>
            <a:r>
              <a:rPr lang="en-GB" sz="4000" b="0" dirty="0">
                <a:solidFill>
                  <a:srgbClr val="FFFFFF"/>
                </a:solidFill>
              </a:rPr>
              <a:t>IFRS Foundation </a:t>
            </a:r>
            <a:br>
              <a:rPr lang="en-GB" sz="4000" b="0" dirty="0">
                <a:solidFill>
                  <a:srgbClr val="FFFFFF"/>
                </a:solidFill>
              </a:rPr>
            </a:br>
            <a:r>
              <a:rPr lang="en-GB" sz="4000" b="0" dirty="0">
                <a:solidFill>
                  <a:srgbClr val="FFFFFF"/>
                </a:solidFill>
              </a:rPr>
              <a:t>Working with other organisations</a:t>
            </a:r>
            <a:br>
              <a:rPr lang="en-GB" sz="4000" b="0" dirty="0">
                <a:solidFill>
                  <a:srgbClr val="FFFFFF"/>
                </a:solidFill>
              </a:rPr>
            </a:br>
            <a:r>
              <a:rPr lang="en-GB" sz="4000" b="0" dirty="0">
                <a:solidFill>
                  <a:srgbClr val="FFFFFF"/>
                </a:solidFill>
              </a:rPr>
              <a:t/>
            </a:r>
            <a:br>
              <a:rPr lang="en-GB" sz="4000" b="0" dirty="0">
                <a:solidFill>
                  <a:srgbClr val="FFFFFF"/>
                </a:solidFill>
              </a:rPr>
            </a:br>
            <a:r>
              <a:rPr lang="en-GB" sz="4000" b="0" dirty="0">
                <a:solidFill>
                  <a:srgbClr val="FFFFFF"/>
                </a:solidFill>
              </a:rPr>
              <a:t/>
            </a:r>
            <a:br>
              <a:rPr lang="en-GB" sz="4000" b="0" dirty="0">
                <a:solidFill>
                  <a:srgbClr val="FFFFFF"/>
                </a:solidFill>
              </a:rPr>
            </a:br>
            <a:endParaRPr lang="en-US" sz="4000" b="0" baseline="30000" dirty="0">
              <a:solidFill>
                <a:srgbClr val="FFFFFF"/>
              </a:solidFill>
              <a:ea typeface="ヒラギノ角ゴ ProN W3" charset="0"/>
              <a:cs typeface="ヒラギノ角ゴ ProN W3" charset="0"/>
            </a:endParaRPr>
          </a:p>
        </p:txBody>
      </p:sp>
      <p:sp>
        <p:nvSpPr>
          <p:cNvPr id="15" name="Rectangle 3"/>
          <p:cNvSpPr>
            <a:spLocks/>
          </p:cNvSpPr>
          <p:nvPr/>
        </p:nvSpPr>
        <p:spPr bwMode="auto">
          <a:xfrm>
            <a:off x="738189" y="6383768"/>
            <a:ext cx="5759450" cy="7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90570"/>
            <a:r>
              <a:rPr lang="en-US" sz="650" dirty="0">
                <a:solidFill>
                  <a:srgbClr val="5F6062"/>
                </a:solidFill>
                <a:ea typeface="ＭＳ Ｐゴシック" charset="0"/>
                <a:sym typeface="Arial" charset="0"/>
              </a:rPr>
              <a:t>Copyright © IFRS Foundation. All rights reserved</a:t>
            </a:r>
          </a:p>
        </p:txBody>
      </p:sp>
      <p:sp>
        <p:nvSpPr>
          <p:cNvPr id="2" name="Slide Number Placeholder 1">
            <a:extLst>
              <a:ext uri="{FF2B5EF4-FFF2-40B4-BE49-F238E27FC236}">
                <a16:creationId xmlns:a16="http://schemas.microsoft.com/office/drawing/2014/main" xmlns="" id="{175A43D8-ACC0-477C-B616-7FEEA989C092}"/>
              </a:ext>
            </a:extLst>
          </p:cNvPr>
          <p:cNvSpPr>
            <a:spLocks noGrp="1"/>
          </p:cNvSpPr>
          <p:nvPr>
            <p:ph type="sldNum" sz="quarter" idx="4"/>
          </p:nvPr>
        </p:nvSpPr>
        <p:spPr/>
        <p:txBody>
          <a:bodyPr/>
          <a:lstStyle/>
          <a:p>
            <a:fld id="{0E157E24-94FB-5547-89B9-DD231CECEEFB}" type="slidenum">
              <a:rPr lang="en-US" smtClean="0"/>
              <a:pPr/>
              <a:t>28</a:t>
            </a:fld>
            <a:endParaRPr lang="en-US" dirty="0"/>
          </a:p>
        </p:txBody>
      </p:sp>
    </p:spTree>
    <p:extLst>
      <p:ext uri="{BB962C8B-B14F-4D97-AF65-F5344CB8AC3E}">
        <p14:creationId xmlns:p14="http://schemas.microsoft.com/office/powerpoint/2010/main" val="7734740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526369"/>
            <a:ext cx="8655050" cy="908721"/>
          </a:xfrm>
        </p:spPr>
        <p:txBody>
          <a:bodyPr/>
          <a:lstStyle/>
          <a:p>
            <a:r>
              <a:rPr lang="en-US" dirty="0"/>
              <a:t>IFRS Foundation </a:t>
            </a:r>
            <a:r>
              <a:rPr lang="mr-IN" dirty="0"/>
              <a:t>–</a:t>
            </a:r>
            <a:r>
              <a:rPr lang="en-US" dirty="0"/>
              <a:t> working co-operatively</a:t>
            </a:r>
          </a:p>
        </p:txBody>
      </p:sp>
      <p:sp>
        <p:nvSpPr>
          <p:cNvPr id="3" name="Content Placeholder 2"/>
          <p:cNvSpPr>
            <a:spLocks noGrp="1"/>
          </p:cNvSpPr>
          <p:nvPr>
            <p:ph idx="1"/>
          </p:nvPr>
        </p:nvSpPr>
        <p:spPr>
          <a:xfrm>
            <a:off x="495300" y="1556792"/>
            <a:ext cx="8915400" cy="4392487"/>
          </a:xfrm>
        </p:spPr>
        <p:txBody>
          <a:bodyPr/>
          <a:lstStyle/>
          <a:p>
            <a:r>
              <a:rPr lang="en-US" dirty="0"/>
              <a:t>National standard setters (Accounting Standards Advisory Forum, World Standard Setters, International Federation of Accounting Standard Setters)</a:t>
            </a:r>
          </a:p>
          <a:p>
            <a:r>
              <a:rPr lang="en-US" dirty="0"/>
              <a:t>World Bank (MOU) </a:t>
            </a:r>
          </a:p>
          <a:p>
            <a:r>
              <a:rPr lang="en-US" dirty="0"/>
              <a:t>IOSCO, national security market regulators, Monitoring Board</a:t>
            </a:r>
          </a:p>
          <a:p>
            <a:r>
              <a:rPr lang="en-US" dirty="0"/>
              <a:t>Basel Committee on Banking Supervision (Accounting Expert Group)</a:t>
            </a:r>
          </a:p>
          <a:p>
            <a:r>
              <a:rPr lang="en-US" dirty="0"/>
              <a:t>Financial Stability Board, EFRAG</a:t>
            </a:r>
          </a:p>
          <a:p>
            <a:endParaRPr lang="en-US" dirty="0"/>
          </a:p>
        </p:txBody>
      </p:sp>
      <p:sp>
        <p:nvSpPr>
          <p:cNvPr id="4" name="Slide Number Placeholder 3">
            <a:extLst>
              <a:ext uri="{FF2B5EF4-FFF2-40B4-BE49-F238E27FC236}">
                <a16:creationId xmlns:a16="http://schemas.microsoft.com/office/drawing/2014/main" xmlns="" id="{4C15EC6E-B3F1-4E0C-A758-78EE3495EF75}"/>
              </a:ext>
            </a:extLst>
          </p:cNvPr>
          <p:cNvSpPr>
            <a:spLocks noGrp="1"/>
          </p:cNvSpPr>
          <p:nvPr>
            <p:ph type="sldNum" sz="quarter" idx="4"/>
          </p:nvPr>
        </p:nvSpPr>
        <p:spPr/>
        <p:txBody>
          <a:bodyPr/>
          <a:lstStyle/>
          <a:p>
            <a:fld id="{0E157E24-94FB-5547-89B9-DD231CECEEFB}" type="slidenum">
              <a:rPr lang="en-US" smtClean="0"/>
              <a:pPr/>
              <a:t>29</a:t>
            </a:fld>
            <a:endParaRPr lang="en-US" dirty="0"/>
          </a:p>
        </p:txBody>
      </p:sp>
    </p:spTree>
    <p:extLst>
      <p:ext uri="{BB962C8B-B14F-4D97-AF65-F5344CB8AC3E}">
        <p14:creationId xmlns:p14="http://schemas.microsoft.com/office/powerpoint/2010/main" val="6025268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68760"/>
            <a:ext cx="8915400" cy="4421088"/>
          </a:xfrm>
        </p:spPr>
        <p:txBody>
          <a:bodyPr/>
          <a:lstStyle/>
          <a:p>
            <a:pPr marL="831850" indent="-514350">
              <a:lnSpc>
                <a:spcPct val="114000"/>
              </a:lnSpc>
              <a:spcBef>
                <a:spcPts val="3600"/>
              </a:spcBef>
              <a:buFont typeface="+mj-lt"/>
              <a:buAutoNum type="alphaUcPeriod"/>
            </a:pPr>
            <a:r>
              <a:rPr lang="en-GB" b="1" dirty="0">
                <a:solidFill>
                  <a:srgbClr val="B31E3B"/>
                </a:solidFill>
              </a:rPr>
              <a:t>Scene setting: </a:t>
            </a:r>
            <a:r>
              <a:rPr lang="en-GB" dirty="0"/>
              <a:t>IFRS Foundation, the IASB and IFRS Standards. IASB achievements, use of IFRS.</a:t>
            </a:r>
          </a:p>
          <a:p>
            <a:pPr marL="831850" indent="-514350">
              <a:lnSpc>
                <a:spcPct val="114000"/>
              </a:lnSpc>
              <a:spcBef>
                <a:spcPts val="3600"/>
              </a:spcBef>
              <a:buFont typeface="+mj-lt"/>
              <a:buAutoNum type="alphaUcPeriod"/>
            </a:pPr>
            <a:r>
              <a:rPr lang="en-GB" b="1" dirty="0">
                <a:solidFill>
                  <a:srgbClr val="B31E3B"/>
                </a:solidFill>
              </a:rPr>
              <a:t>Benefits of IFRS Standards: </a:t>
            </a:r>
            <a:r>
              <a:rPr lang="en-GB" dirty="0"/>
              <a:t>Academic evidence </a:t>
            </a:r>
            <a:r>
              <a:rPr lang="mr-IN" dirty="0"/>
              <a:t>–</a:t>
            </a:r>
            <a:r>
              <a:rPr lang="en-GB" dirty="0"/>
              <a:t> cross-border investment. Evidence of ‘real’ impact of IFRS.</a:t>
            </a:r>
          </a:p>
          <a:p>
            <a:pPr marL="831850" indent="-514350">
              <a:lnSpc>
                <a:spcPct val="114000"/>
              </a:lnSpc>
              <a:spcBef>
                <a:spcPts val="3600"/>
              </a:spcBef>
              <a:buFont typeface="+mj-lt"/>
              <a:buAutoNum type="alphaUcPeriod"/>
            </a:pPr>
            <a:r>
              <a:rPr lang="en-GB" b="1" dirty="0">
                <a:solidFill>
                  <a:srgbClr val="B31E3B"/>
                </a:solidFill>
              </a:rPr>
              <a:t>IFRS Foundation and other organisations: </a:t>
            </a:r>
            <a:r>
              <a:rPr lang="en-GB" dirty="0"/>
              <a:t>Rationale for co-operation. IFRS Foundation role in working collaboratively to promote high quality application of IFRS standards.</a:t>
            </a:r>
          </a:p>
        </p:txBody>
      </p:sp>
      <p:sp>
        <p:nvSpPr>
          <p:cNvPr id="4" name="Title 3"/>
          <p:cNvSpPr>
            <a:spLocks noGrp="1"/>
          </p:cNvSpPr>
          <p:nvPr>
            <p:ph type="title"/>
          </p:nvPr>
        </p:nvSpPr>
        <p:spPr>
          <a:xfrm>
            <a:off x="755650" y="-171400"/>
            <a:ext cx="7337425" cy="1080123"/>
          </a:xfrm>
        </p:spPr>
        <p:txBody>
          <a:bodyPr/>
          <a:lstStyle/>
          <a:p>
            <a:r>
              <a:rPr lang="en-GB" dirty="0"/>
              <a:t/>
            </a:r>
            <a:br>
              <a:rPr lang="en-GB" dirty="0"/>
            </a:br>
            <a:r>
              <a:rPr lang="en-GB" dirty="0"/>
              <a:t>Introduction (2)</a:t>
            </a:r>
          </a:p>
        </p:txBody>
      </p:sp>
      <p:sp>
        <p:nvSpPr>
          <p:cNvPr id="2" name="Slide Number Placeholder 1"/>
          <p:cNvSpPr>
            <a:spLocks noGrp="1"/>
          </p:cNvSpPr>
          <p:nvPr>
            <p:ph type="sldNum" sz="quarter" idx="4"/>
          </p:nvPr>
        </p:nvSpPr>
        <p:spPr/>
        <p:txBody>
          <a:bodyPr/>
          <a:lstStyle/>
          <a:p>
            <a:fld id="{0E157E24-94FB-5547-89B9-DD231CECEEFB}" type="slidenum">
              <a:rPr lang="en-US" smtClean="0"/>
              <a:pPr/>
              <a:t>3</a:t>
            </a:fld>
            <a:endParaRPr lang="en-US" dirty="0"/>
          </a:p>
        </p:txBody>
      </p:sp>
    </p:spTree>
    <p:extLst>
      <p:ext uri="{BB962C8B-B14F-4D97-AF65-F5344CB8AC3E}">
        <p14:creationId xmlns:p14="http://schemas.microsoft.com/office/powerpoint/2010/main" val="32652535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416496" y="1248363"/>
            <a:ext cx="6048672" cy="5276981"/>
          </a:xfrm>
          <a:prstGeom prst="ellipse">
            <a:avLst/>
          </a:prstGeom>
          <a:solidFill>
            <a:srgbClr val="8DA381">
              <a:alpha val="75000"/>
            </a:srgb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5" name="Oval 4"/>
          <p:cNvSpPr/>
          <p:nvPr/>
        </p:nvSpPr>
        <p:spPr bwMode="auto">
          <a:xfrm>
            <a:off x="3080792" y="1257558"/>
            <a:ext cx="5976664" cy="5267786"/>
          </a:xfrm>
          <a:prstGeom prst="ellipse">
            <a:avLst/>
          </a:prstGeom>
          <a:solidFill>
            <a:srgbClr val="4184A9">
              <a:alpha val="60000"/>
            </a:srgb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6" name="TextBox 5"/>
          <p:cNvSpPr txBox="1"/>
          <p:nvPr/>
        </p:nvSpPr>
        <p:spPr>
          <a:xfrm>
            <a:off x="776536" y="2940040"/>
            <a:ext cx="2232248" cy="1785104"/>
          </a:xfrm>
          <a:prstGeom prst="rect">
            <a:avLst/>
          </a:prstGeom>
          <a:noFill/>
        </p:spPr>
        <p:txBody>
          <a:bodyPr wrap="square" rtlCol="0">
            <a:spAutoFit/>
          </a:bodyPr>
          <a:lstStyle/>
          <a:p>
            <a:pPr lvl="0" algn="ctr"/>
            <a:r>
              <a:rPr lang="en-GB" sz="2000" b="1" dirty="0">
                <a:solidFill>
                  <a:schemeClr val="bg1"/>
                </a:solidFill>
              </a:rPr>
              <a:t>IFRS Foundation</a:t>
            </a:r>
          </a:p>
          <a:p>
            <a:pPr lvl="0" algn="ctr"/>
            <a:r>
              <a:rPr lang="en-GB" sz="1800" dirty="0">
                <a:solidFill>
                  <a:schemeClr val="bg1"/>
                </a:solidFill>
              </a:rPr>
              <a:t>Standards that foster trust, growth and long term financial stability in the global economy</a:t>
            </a:r>
          </a:p>
        </p:txBody>
      </p:sp>
      <p:sp>
        <p:nvSpPr>
          <p:cNvPr id="7" name="TextBox 6"/>
          <p:cNvSpPr txBox="1"/>
          <p:nvPr/>
        </p:nvSpPr>
        <p:spPr>
          <a:xfrm>
            <a:off x="6537176" y="2940040"/>
            <a:ext cx="2246763" cy="1785104"/>
          </a:xfrm>
          <a:prstGeom prst="rect">
            <a:avLst/>
          </a:prstGeom>
          <a:noFill/>
        </p:spPr>
        <p:txBody>
          <a:bodyPr wrap="square" rtlCol="0">
            <a:spAutoFit/>
          </a:bodyPr>
          <a:lstStyle/>
          <a:p>
            <a:pPr lvl="0" algn="ctr"/>
            <a:r>
              <a:rPr lang="en-GB" sz="2000" b="1" dirty="0">
                <a:solidFill>
                  <a:schemeClr val="bg1"/>
                </a:solidFill>
                <a:latin typeface="Arial"/>
              </a:rPr>
              <a:t>World Bank</a:t>
            </a:r>
            <a:endParaRPr lang="en-GB" sz="2000" dirty="0">
              <a:solidFill>
                <a:schemeClr val="bg1"/>
              </a:solidFill>
            </a:endParaRPr>
          </a:p>
          <a:p>
            <a:pPr algn="ctr"/>
            <a:r>
              <a:rPr lang="en-GB" sz="1800" dirty="0">
                <a:solidFill>
                  <a:schemeClr val="bg1"/>
                </a:solidFill>
              </a:rPr>
              <a:t>End extreme poverty within a generation and boost shared prosperity</a:t>
            </a:r>
          </a:p>
        </p:txBody>
      </p:sp>
      <p:sp>
        <p:nvSpPr>
          <p:cNvPr id="8" name="TextBox 7"/>
          <p:cNvSpPr txBox="1"/>
          <p:nvPr/>
        </p:nvSpPr>
        <p:spPr>
          <a:xfrm>
            <a:off x="3539997" y="2361654"/>
            <a:ext cx="2518638" cy="923330"/>
          </a:xfrm>
          <a:prstGeom prst="rect">
            <a:avLst/>
          </a:prstGeom>
          <a:noFill/>
        </p:spPr>
        <p:txBody>
          <a:bodyPr wrap="none" rtlCol="0">
            <a:spAutoFit/>
          </a:bodyPr>
          <a:lstStyle/>
          <a:p>
            <a:pPr algn="ctr"/>
            <a:r>
              <a:rPr lang="en-GB" sz="1800" dirty="0">
                <a:solidFill>
                  <a:schemeClr val="bg1"/>
                </a:solidFill>
              </a:rPr>
              <a:t>Unreliable financial</a:t>
            </a:r>
            <a:br>
              <a:rPr lang="en-GB" sz="1800" dirty="0">
                <a:solidFill>
                  <a:schemeClr val="bg1"/>
                </a:solidFill>
              </a:rPr>
            </a:br>
            <a:r>
              <a:rPr lang="en-GB" sz="1800" dirty="0">
                <a:solidFill>
                  <a:schemeClr val="bg1"/>
                </a:solidFill>
              </a:rPr>
              <a:t>information can restrict</a:t>
            </a:r>
            <a:br>
              <a:rPr lang="en-GB" sz="1800" dirty="0">
                <a:solidFill>
                  <a:schemeClr val="bg1"/>
                </a:solidFill>
              </a:rPr>
            </a:br>
            <a:r>
              <a:rPr lang="en-GB" sz="1800" dirty="0">
                <a:solidFill>
                  <a:schemeClr val="bg1"/>
                </a:solidFill>
              </a:rPr>
              <a:t>access to finance</a:t>
            </a:r>
          </a:p>
        </p:txBody>
      </p:sp>
      <p:sp>
        <p:nvSpPr>
          <p:cNvPr id="9" name="TextBox 8"/>
          <p:cNvSpPr txBox="1"/>
          <p:nvPr/>
        </p:nvSpPr>
        <p:spPr>
          <a:xfrm>
            <a:off x="3477828" y="3441774"/>
            <a:ext cx="2685351" cy="923330"/>
          </a:xfrm>
          <a:prstGeom prst="rect">
            <a:avLst/>
          </a:prstGeom>
          <a:noFill/>
        </p:spPr>
        <p:txBody>
          <a:bodyPr wrap="none" rtlCol="0">
            <a:spAutoFit/>
          </a:bodyPr>
          <a:lstStyle/>
          <a:p>
            <a:pPr algn="ctr"/>
            <a:r>
              <a:rPr lang="en-GB" sz="1800" dirty="0">
                <a:solidFill>
                  <a:schemeClr val="bg1"/>
                </a:solidFill>
              </a:rPr>
              <a:t>Strong financial</a:t>
            </a:r>
            <a:br>
              <a:rPr lang="en-GB" sz="1800" dirty="0">
                <a:solidFill>
                  <a:schemeClr val="bg1"/>
                </a:solidFill>
              </a:rPr>
            </a:br>
            <a:r>
              <a:rPr lang="en-GB" sz="1800" dirty="0">
                <a:solidFill>
                  <a:schemeClr val="bg1"/>
                </a:solidFill>
              </a:rPr>
              <a:t>markets boost economic</a:t>
            </a:r>
            <a:br>
              <a:rPr lang="en-GB" sz="1800" dirty="0">
                <a:solidFill>
                  <a:schemeClr val="bg1"/>
                </a:solidFill>
              </a:rPr>
            </a:br>
            <a:r>
              <a:rPr lang="en-GB" sz="1800" dirty="0">
                <a:solidFill>
                  <a:schemeClr val="bg1"/>
                </a:solidFill>
              </a:rPr>
              <a:t>development</a:t>
            </a:r>
          </a:p>
        </p:txBody>
      </p:sp>
      <p:sp>
        <p:nvSpPr>
          <p:cNvPr id="10" name="TextBox 9"/>
          <p:cNvSpPr txBox="1"/>
          <p:nvPr/>
        </p:nvSpPr>
        <p:spPr>
          <a:xfrm>
            <a:off x="3737426" y="4593902"/>
            <a:ext cx="2133918" cy="923330"/>
          </a:xfrm>
          <a:prstGeom prst="rect">
            <a:avLst/>
          </a:prstGeom>
          <a:noFill/>
        </p:spPr>
        <p:txBody>
          <a:bodyPr wrap="none" rtlCol="0">
            <a:spAutoFit/>
          </a:bodyPr>
          <a:lstStyle/>
          <a:p>
            <a:pPr algn="ctr"/>
            <a:r>
              <a:rPr lang="en-GB" sz="1800" dirty="0">
                <a:solidFill>
                  <a:schemeClr val="bg1"/>
                </a:solidFill>
              </a:rPr>
              <a:t>Investor trust leads</a:t>
            </a:r>
            <a:br>
              <a:rPr lang="en-GB" sz="1800" dirty="0">
                <a:solidFill>
                  <a:schemeClr val="bg1"/>
                </a:solidFill>
              </a:rPr>
            </a:br>
            <a:r>
              <a:rPr lang="en-GB" sz="1800" dirty="0">
                <a:solidFill>
                  <a:schemeClr val="bg1"/>
                </a:solidFill>
              </a:rPr>
              <a:t>to stronger capital</a:t>
            </a:r>
            <a:br>
              <a:rPr lang="en-GB" sz="1800" dirty="0">
                <a:solidFill>
                  <a:schemeClr val="bg1"/>
                </a:solidFill>
              </a:rPr>
            </a:br>
            <a:r>
              <a:rPr lang="en-GB" sz="1800" dirty="0">
                <a:solidFill>
                  <a:schemeClr val="bg1"/>
                </a:solidFill>
              </a:rPr>
              <a:t>markets</a:t>
            </a:r>
          </a:p>
        </p:txBody>
      </p:sp>
      <p:sp>
        <p:nvSpPr>
          <p:cNvPr id="11" name="Rectangle 6"/>
          <p:cNvSpPr txBox="1">
            <a:spLocks noChangeArrowheads="1"/>
          </p:cNvSpPr>
          <p:nvPr/>
        </p:nvSpPr>
        <p:spPr bwMode="auto">
          <a:xfrm>
            <a:off x="755650" y="2"/>
            <a:ext cx="7337425" cy="97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3200" b="1">
                <a:solidFill>
                  <a:schemeClr val="tx1"/>
                </a:solidFill>
                <a:latin typeface="+mj-lt"/>
                <a:ea typeface="+mj-ea"/>
                <a:cs typeface="+mj-cs"/>
                <a:sym typeface="Arial" charset="0"/>
              </a:defRPr>
            </a:lvl1pPr>
            <a:lvl2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2pPr>
            <a:lvl3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3pPr>
            <a:lvl4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4pPr>
            <a:lvl5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5pPr>
            <a:lvl6pPr marL="4572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6pPr>
            <a:lvl7pPr marL="9144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7pPr>
            <a:lvl8pPr marL="13716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8pPr>
            <a:lvl9pPr marL="1828800"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kern="0" dirty="0">
                <a:solidFill>
                  <a:srgbClr val="5F6062"/>
                </a:solidFill>
                <a:latin typeface="Arial"/>
              </a:rPr>
              <a:t>World Bank and IFRS Foundation - </a:t>
            </a:r>
            <a:r>
              <a:rPr kumimoji="0" lang="en-US" sz="3200" b="1" i="0" u="none" strike="noStrike" kern="0" cap="none" spc="0" normalizeH="0" baseline="0" noProof="0" dirty="0">
                <a:ln>
                  <a:noFill/>
                </a:ln>
                <a:solidFill>
                  <a:srgbClr val="5F6062"/>
                </a:solidFill>
                <a:effectLst/>
                <a:uLnTx/>
                <a:uFillTx/>
                <a:latin typeface="Arial"/>
                <a:sym typeface="Arial" charset="0"/>
              </a:rPr>
              <a:t>Overlapping objectives</a:t>
            </a:r>
          </a:p>
        </p:txBody>
      </p:sp>
      <p:sp>
        <p:nvSpPr>
          <p:cNvPr id="12" name="Slide Number Placeholder 11"/>
          <p:cNvSpPr>
            <a:spLocks noGrp="1"/>
          </p:cNvSpPr>
          <p:nvPr>
            <p:ph type="sldNum" sz="quarter" idx="4"/>
          </p:nvPr>
        </p:nvSpPr>
        <p:spPr/>
        <p:txBody>
          <a:bodyPr/>
          <a:lstStyle/>
          <a:p>
            <a:fld id="{0E157E24-94FB-5547-89B9-DD231CECEEFB}" type="slidenum">
              <a:rPr lang="en-US" smtClean="0"/>
              <a:pPr/>
              <a:t>30</a:t>
            </a:fld>
            <a:endParaRPr lang="en-US" dirty="0"/>
          </a:p>
        </p:txBody>
      </p:sp>
    </p:spTree>
    <p:extLst>
      <p:ext uri="{BB962C8B-B14F-4D97-AF65-F5344CB8AC3E}">
        <p14:creationId xmlns:p14="http://schemas.microsoft.com/office/powerpoint/2010/main" val="91934283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In conclusion</a:t>
            </a:r>
            <a:r>
              <a:rPr lang="mr-IN" dirty="0"/>
              <a:t>…</a:t>
            </a:r>
            <a:endParaRPr lang="en-US" dirty="0"/>
          </a:p>
        </p:txBody>
      </p:sp>
      <p:sp>
        <p:nvSpPr>
          <p:cNvPr id="3" name="Content Placeholder 2"/>
          <p:cNvSpPr>
            <a:spLocks noGrp="1"/>
          </p:cNvSpPr>
          <p:nvPr>
            <p:ph idx="1"/>
          </p:nvPr>
        </p:nvSpPr>
        <p:spPr>
          <a:xfrm>
            <a:off x="495300" y="1052736"/>
            <a:ext cx="8915400" cy="4968552"/>
          </a:xfrm>
        </p:spPr>
        <p:txBody>
          <a:bodyPr/>
          <a:lstStyle/>
          <a:p>
            <a:r>
              <a:rPr lang="en-US" dirty="0"/>
              <a:t>Cross-border investment increased and investment efficiency improved following adoption of IFRS</a:t>
            </a:r>
          </a:p>
          <a:p>
            <a:r>
              <a:rPr lang="en-US" dirty="0"/>
              <a:t>Benefits depend upon:</a:t>
            </a:r>
          </a:p>
          <a:p>
            <a:pPr lvl="1"/>
            <a:r>
              <a:rPr lang="en-US" dirty="0"/>
              <a:t>High quality standards</a:t>
            </a:r>
          </a:p>
          <a:p>
            <a:pPr lvl="1"/>
            <a:r>
              <a:rPr lang="en-US" dirty="0"/>
              <a:t>Implementation support</a:t>
            </a:r>
          </a:p>
          <a:p>
            <a:pPr lvl="1"/>
            <a:r>
              <a:rPr lang="en-US" dirty="0"/>
              <a:t>Institutional setting in adopting countries</a:t>
            </a:r>
          </a:p>
          <a:p>
            <a:r>
              <a:rPr lang="en-US" dirty="0"/>
              <a:t>IFRS Foundation works with a range of </a:t>
            </a:r>
            <a:r>
              <a:rPr lang="en-US" dirty="0" err="1"/>
              <a:t>organisations</a:t>
            </a:r>
            <a:r>
              <a:rPr lang="en-US" dirty="0"/>
              <a:t> to produce high quality standards and to support effective implementation</a:t>
            </a:r>
          </a:p>
          <a:p>
            <a:r>
              <a:rPr lang="en-US" dirty="0"/>
              <a:t>We value the contribution of academic evidence to the quality and robustness of standard setting</a:t>
            </a:r>
          </a:p>
        </p:txBody>
      </p:sp>
      <p:sp>
        <p:nvSpPr>
          <p:cNvPr id="4" name="Slide Number Placeholder 3">
            <a:extLst>
              <a:ext uri="{FF2B5EF4-FFF2-40B4-BE49-F238E27FC236}">
                <a16:creationId xmlns:a16="http://schemas.microsoft.com/office/drawing/2014/main" xmlns="" id="{E946E60A-BEF3-4C5B-A787-89B38CFE056B}"/>
              </a:ext>
            </a:extLst>
          </p:cNvPr>
          <p:cNvSpPr>
            <a:spLocks noGrp="1"/>
          </p:cNvSpPr>
          <p:nvPr>
            <p:ph type="sldNum" sz="quarter" idx="4"/>
          </p:nvPr>
        </p:nvSpPr>
        <p:spPr/>
        <p:txBody>
          <a:bodyPr/>
          <a:lstStyle/>
          <a:p>
            <a:fld id="{0E157E24-94FB-5547-89B9-DD231CECEEFB}" type="slidenum">
              <a:rPr lang="en-US" smtClean="0"/>
              <a:pPr/>
              <a:t>31</a:t>
            </a:fld>
            <a:endParaRPr lang="en-US" dirty="0"/>
          </a:p>
        </p:txBody>
      </p:sp>
    </p:spTree>
    <p:extLst>
      <p:ext uri="{BB962C8B-B14F-4D97-AF65-F5344CB8AC3E}">
        <p14:creationId xmlns:p14="http://schemas.microsoft.com/office/powerpoint/2010/main" val="209498378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93061-48F9-4402-A494-CE602787072F}"/>
              </a:ext>
            </a:extLst>
          </p:cNvPr>
          <p:cNvSpPr>
            <a:spLocks noGrp="1"/>
          </p:cNvSpPr>
          <p:nvPr>
            <p:ph type="title"/>
          </p:nvPr>
        </p:nvSpPr>
        <p:spPr>
          <a:xfrm>
            <a:off x="769522" y="526369"/>
            <a:ext cx="7337425" cy="908721"/>
          </a:xfrm>
        </p:spPr>
        <p:txBody>
          <a:bodyPr/>
          <a:lstStyle/>
          <a:p>
            <a:r>
              <a:rPr lang="en-GB" dirty="0"/>
              <a:t>Bibliography</a:t>
            </a:r>
          </a:p>
        </p:txBody>
      </p:sp>
      <p:sp>
        <p:nvSpPr>
          <p:cNvPr id="3" name="Content Placeholder 2">
            <a:extLst>
              <a:ext uri="{FF2B5EF4-FFF2-40B4-BE49-F238E27FC236}">
                <a16:creationId xmlns:a16="http://schemas.microsoft.com/office/drawing/2014/main" xmlns="" id="{F6EC6D7A-53AF-42FB-9162-2D0E9D6A73D5}"/>
              </a:ext>
            </a:extLst>
          </p:cNvPr>
          <p:cNvSpPr>
            <a:spLocks noGrp="1"/>
          </p:cNvSpPr>
          <p:nvPr>
            <p:ph idx="1"/>
          </p:nvPr>
        </p:nvSpPr>
        <p:spPr>
          <a:xfrm>
            <a:off x="495300" y="1052736"/>
            <a:ext cx="8915400" cy="4608513"/>
          </a:xfrm>
        </p:spPr>
        <p:txBody>
          <a:bodyPr/>
          <a:lstStyle/>
          <a:p>
            <a:r>
              <a:rPr lang="en-GB" sz="1400" dirty="0" err="1"/>
              <a:t>Amiram</a:t>
            </a:r>
            <a:r>
              <a:rPr lang="en-GB" sz="1400" dirty="0"/>
              <a:t>, D. (2012). Financial information globalization and foreign investment decisions. </a:t>
            </a:r>
            <a:r>
              <a:rPr lang="en-GB" sz="1400" i="1" dirty="0"/>
              <a:t>Journal of International Accounting Research</a:t>
            </a:r>
            <a:r>
              <a:rPr lang="en-GB" sz="1400" dirty="0"/>
              <a:t>, </a:t>
            </a:r>
            <a:r>
              <a:rPr lang="en-GB" sz="1400" i="1" dirty="0"/>
              <a:t>11</a:t>
            </a:r>
            <a:r>
              <a:rPr lang="en-GB" sz="1400" dirty="0"/>
              <a:t>(2), 57-81.</a:t>
            </a:r>
          </a:p>
          <a:p>
            <a:r>
              <a:rPr lang="en-GB" sz="1400" dirty="0"/>
              <a:t>Singleton-Green, B. (2015) The Effects of Mandatory IFRS Adoption in the EU: A Review of Empirical Research. Available at SSRN: </a:t>
            </a:r>
            <a:r>
              <a:rPr lang="en-GB" sz="1400" u="sng" dirty="0">
                <a:hlinkClick r:id="rId2"/>
              </a:rPr>
              <a:t>https://ssrn.com/abstract=2515391</a:t>
            </a:r>
            <a:r>
              <a:rPr lang="en-GB" sz="1400" dirty="0"/>
              <a:t> </a:t>
            </a:r>
          </a:p>
          <a:p>
            <a:r>
              <a:rPr lang="en-GB" sz="1400" dirty="0" err="1"/>
              <a:t>DeFond</a:t>
            </a:r>
            <a:r>
              <a:rPr lang="en-GB" sz="1400" dirty="0"/>
              <a:t>, M., Hu, X., Hung, M., &amp; Li, S. (2011). The impact of mandatory IFRS adoption on foreign mutual fund ownership: The role of comparability. </a:t>
            </a:r>
            <a:r>
              <a:rPr lang="en-GB" sz="1400" i="1" dirty="0"/>
              <a:t>Journal of Accounting and Economics</a:t>
            </a:r>
            <a:r>
              <a:rPr lang="en-GB" sz="1400" dirty="0"/>
              <a:t>, </a:t>
            </a:r>
            <a:r>
              <a:rPr lang="en-GB" sz="1400" i="1" dirty="0"/>
              <a:t>51</a:t>
            </a:r>
            <a:r>
              <a:rPr lang="en-GB" sz="1400" dirty="0"/>
              <a:t>(3), 240-258.</a:t>
            </a:r>
          </a:p>
          <a:p>
            <a:r>
              <a:rPr lang="en-GB" sz="1400" dirty="0" err="1"/>
              <a:t>DeFond</a:t>
            </a:r>
            <a:r>
              <a:rPr lang="en-GB" sz="1400" dirty="0"/>
              <a:t>, M., Gao, X., Li, O. Z., &amp; Xia, L. (2018). IFRS adoption in China and foreign institutional investments. </a:t>
            </a:r>
            <a:r>
              <a:rPr lang="en-GB" sz="1400" i="1" dirty="0"/>
              <a:t>China Journal of Accounting Research</a:t>
            </a:r>
            <a:r>
              <a:rPr lang="en-GB" sz="1400" dirty="0"/>
              <a:t>. Forthcoming.</a:t>
            </a:r>
          </a:p>
          <a:p>
            <a:r>
              <a:rPr lang="en-GB" sz="1400" dirty="0"/>
              <a:t>De George, E. T., Li, X., &amp; </a:t>
            </a:r>
            <a:r>
              <a:rPr lang="en-GB" sz="1400" dirty="0" err="1"/>
              <a:t>Shivakumar</a:t>
            </a:r>
            <a:r>
              <a:rPr lang="en-GB" sz="1400" dirty="0"/>
              <a:t>, L. (2016). A review of the IFRS adoption literature. </a:t>
            </a:r>
            <a:r>
              <a:rPr lang="en-GB" sz="1400" i="1" dirty="0"/>
              <a:t>Review of Accounting Studies</a:t>
            </a:r>
            <a:r>
              <a:rPr lang="en-GB" sz="1400" dirty="0"/>
              <a:t>, </a:t>
            </a:r>
            <a:r>
              <a:rPr lang="en-GB" sz="1400" i="1" dirty="0"/>
              <a:t>21</a:t>
            </a:r>
            <a:r>
              <a:rPr lang="en-GB" sz="1400" dirty="0"/>
              <a:t>(3), 898-1004.</a:t>
            </a:r>
          </a:p>
          <a:p>
            <a:r>
              <a:rPr lang="en-GB" sz="1400" dirty="0" err="1"/>
              <a:t>Beneish</a:t>
            </a:r>
            <a:r>
              <a:rPr lang="en-GB" sz="1400" dirty="0"/>
              <a:t>, M. D., Miller, B. P., &amp; </a:t>
            </a:r>
            <a:r>
              <a:rPr lang="en-GB" sz="1400" dirty="0" err="1"/>
              <a:t>Yohn</a:t>
            </a:r>
            <a:r>
              <a:rPr lang="en-GB" sz="1400" dirty="0"/>
              <a:t>, T. L. (2015). Macroeconomic evidence on the impact of mandatory IFRS adoption on equity and debt markets. </a:t>
            </a:r>
            <a:r>
              <a:rPr lang="en-GB" sz="1400" i="1" dirty="0"/>
              <a:t>Journal of Accounting and Public Policy</a:t>
            </a:r>
            <a:r>
              <a:rPr lang="en-GB" sz="1400" dirty="0"/>
              <a:t>, </a:t>
            </a:r>
            <a:r>
              <a:rPr lang="en-GB" sz="1400" i="1" dirty="0"/>
              <a:t>34</a:t>
            </a:r>
            <a:r>
              <a:rPr lang="en-GB" sz="1400" dirty="0"/>
              <a:t>(1), 1-27.</a:t>
            </a:r>
          </a:p>
          <a:p>
            <a:r>
              <a:rPr lang="en-GB" sz="1400" dirty="0"/>
              <a:t>Biddle, G. C., Callahan, C. M., Hong, H. A., &amp; Knowles, R. L. (2016). Do Adoptions of International Financial Reporting Standards Enhance Capital Investment Efficiency?. Available at SSRN: </a:t>
            </a:r>
            <a:r>
              <a:rPr lang="en-GB" sz="1400" dirty="0">
                <a:hlinkClick r:id="rId3"/>
              </a:rPr>
              <a:t>https://ssrn.com/abstract=2353693</a:t>
            </a:r>
            <a:r>
              <a:rPr lang="en-GB" sz="1400" dirty="0"/>
              <a:t> or </a:t>
            </a:r>
            <a:r>
              <a:rPr lang="en-GB" sz="1400" dirty="0">
                <a:hlinkClick r:id="rId4"/>
              </a:rPr>
              <a:t>http://dx.doi.org/10.2139/ssrn.2353693 </a:t>
            </a:r>
            <a:endParaRPr lang="en-GB" sz="1400" dirty="0"/>
          </a:p>
        </p:txBody>
      </p:sp>
      <p:sp>
        <p:nvSpPr>
          <p:cNvPr id="4" name="Slide Number Placeholder 3">
            <a:extLst>
              <a:ext uri="{FF2B5EF4-FFF2-40B4-BE49-F238E27FC236}">
                <a16:creationId xmlns:a16="http://schemas.microsoft.com/office/drawing/2014/main" xmlns="" id="{DBB60219-7195-40CA-9B0B-F749C5FB69B9}"/>
              </a:ext>
            </a:extLst>
          </p:cNvPr>
          <p:cNvSpPr>
            <a:spLocks noGrp="1"/>
          </p:cNvSpPr>
          <p:nvPr>
            <p:ph type="sldNum" sz="quarter" idx="4"/>
          </p:nvPr>
        </p:nvSpPr>
        <p:spPr/>
        <p:txBody>
          <a:bodyPr/>
          <a:lstStyle/>
          <a:p>
            <a:fld id="{0E157E24-94FB-5547-89B9-DD231CECEEFB}" type="slidenum">
              <a:rPr lang="en-US" smtClean="0"/>
              <a:pPr/>
              <a:t>32</a:t>
            </a:fld>
            <a:endParaRPr lang="en-US" dirty="0"/>
          </a:p>
        </p:txBody>
      </p:sp>
    </p:spTree>
    <p:extLst>
      <p:ext uri="{BB962C8B-B14F-4D97-AF65-F5344CB8AC3E}">
        <p14:creationId xmlns:p14="http://schemas.microsoft.com/office/powerpoint/2010/main" val="144357019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93061-48F9-4402-A494-CE602787072F}"/>
              </a:ext>
            </a:extLst>
          </p:cNvPr>
          <p:cNvSpPr>
            <a:spLocks noGrp="1"/>
          </p:cNvSpPr>
          <p:nvPr>
            <p:ph type="title"/>
          </p:nvPr>
        </p:nvSpPr>
        <p:spPr>
          <a:xfrm>
            <a:off x="769392" y="526369"/>
            <a:ext cx="7337425" cy="908721"/>
          </a:xfrm>
        </p:spPr>
        <p:txBody>
          <a:bodyPr/>
          <a:lstStyle/>
          <a:p>
            <a:r>
              <a:rPr lang="en-GB" dirty="0"/>
              <a:t>Bibliography</a:t>
            </a:r>
          </a:p>
        </p:txBody>
      </p:sp>
      <p:sp>
        <p:nvSpPr>
          <p:cNvPr id="3" name="Content Placeholder 2">
            <a:extLst>
              <a:ext uri="{FF2B5EF4-FFF2-40B4-BE49-F238E27FC236}">
                <a16:creationId xmlns:a16="http://schemas.microsoft.com/office/drawing/2014/main" xmlns="" id="{F6EC6D7A-53AF-42FB-9162-2D0E9D6A73D5}"/>
              </a:ext>
            </a:extLst>
          </p:cNvPr>
          <p:cNvSpPr>
            <a:spLocks noGrp="1"/>
          </p:cNvSpPr>
          <p:nvPr>
            <p:ph idx="1"/>
          </p:nvPr>
        </p:nvSpPr>
        <p:spPr>
          <a:xfrm>
            <a:off x="495300" y="1052736"/>
            <a:ext cx="8915400" cy="4608513"/>
          </a:xfrm>
        </p:spPr>
        <p:txBody>
          <a:bodyPr/>
          <a:lstStyle/>
          <a:p>
            <a:r>
              <a:rPr lang="en-GB" sz="1400" dirty="0"/>
              <a:t>Chen, L., Ng, J., &amp; Tsang, A. (2014). The effect of mandatory IFRS adoption on international cross-listings. </a:t>
            </a:r>
            <a:r>
              <a:rPr lang="en-GB" sz="1400" i="1" dirty="0"/>
              <a:t>The Accounting Review</a:t>
            </a:r>
            <a:r>
              <a:rPr lang="en-GB" sz="1400" dirty="0"/>
              <a:t>, </a:t>
            </a:r>
            <a:r>
              <a:rPr lang="en-GB" sz="1400" i="1" dirty="0"/>
              <a:t>90</a:t>
            </a:r>
            <a:r>
              <a:rPr lang="en-GB" sz="1400" dirty="0"/>
              <a:t>(4), 1395-1435.</a:t>
            </a:r>
          </a:p>
          <a:p>
            <a:r>
              <a:rPr lang="en-GB" sz="1400" dirty="0" err="1"/>
              <a:t>Covrig</a:t>
            </a:r>
            <a:r>
              <a:rPr lang="en-GB" sz="1400" dirty="0"/>
              <a:t>, V. M., </a:t>
            </a:r>
            <a:r>
              <a:rPr lang="en-GB" sz="1400" dirty="0" err="1"/>
              <a:t>Defond</a:t>
            </a:r>
            <a:r>
              <a:rPr lang="en-GB" sz="1400" dirty="0"/>
              <a:t>, M. L., &amp; Hung, M. (2007). Home bias, foreign mutual fund holdings, and the voluntary adoption of international accounting standards. </a:t>
            </a:r>
            <a:r>
              <a:rPr lang="en-GB" sz="1400" i="1" dirty="0"/>
              <a:t>Journal of Accounting Research</a:t>
            </a:r>
            <a:r>
              <a:rPr lang="en-GB" sz="1400" dirty="0"/>
              <a:t>, </a:t>
            </a:r>
            <a:r>
              <a:rPr lang="en-GB" sz="1400" i="1" dirty="0"/>
              <a:t>45</a:t>
            </a:r>
            <a:r>
              <a:rPr lang="en-GB" sz="1400" dirty="0"/>
              <a:t>(1), 41-70.</a:t>
            </a:r>
          </a:p>
          <a:p>
            <a:r>
              <a:rPr lang="en-GB" sz="1400" dirty="0" err="1"/>
              <a:t>Florou</a:t>
            </a:r>
            <a:r>
              <a:rPr lang="en-GB" sz="1400" dirty="0"/>
              <a:t>, A., &amp; Pope, P. F. (2012). Mandatory IFRS adoption and institutional investment decisions. </a:t>
            </a:r>
            <a:r>
              <a:rPr lang="en-GB" sz="1400" i="1" dirty="0"/>
              <a:t>The Accounting Review</a:t>
            </a:r>
            <a:r>
              <a:rPr lang="en-GB" sz="1400" dirty="0"/>
              <a:t>, </a:t>
            </a:r>
            <a:r>
              <a:rPr lang="en-GB" sz="1400" i="1" dirty="0"/>
              <a:t>87</a:t>
            </a:r>
            <a:r>
              <a:rPr lang="en-GB" sz="1400" dirty="0"/>
              <a:t>(6), 1993-2025.</a:t>
            </a:r>
          </a:p>
          <a:p>
            <a:r>
              <a:rPr lang="en-GB" sz="1400" dirty="0"/>
              <a:t>Gordon, L. A., Loeb, M. P., &amp; Zhu, W. (2012). The impact of IFRS adoption on foreign direct investment. </a:t>
            </a:r>
            <a:r>
              <a:rPr lang="en-GB" sz="1400" i="1" dirty="0"/>
              <a:t>Journal of Accounting and Public Policy</a:t>
            </a:r>
            <a:r>
              <a:rPr lang="en-GB" sz="1400" dirty="0"/>
              <a:t>, </a:t>
            </a:r>
            <a:r>
              <a:rPr lang="en-GB" sz="1400" i="1" dirty="0"/>
              <a:t>31</a:t>
            </a:r>
            <a:r>
              <a:rPr lang="en-GB" sz="1400" dirty="0"/>
              <a:t>(4), 374-398.Khurana, I. K., &amp; </a:t>
            </a:r>
            <a:r>
              <a:rPr lang="en-GB" sz="1400" dirty="0" err="1"/>
              <a:t>Michas</a:t>
            </a:r>
            <a:r>
              <a:rPr lang="en-GB" sz="1400" dirty="0"/>
              <a:t>, P. N. (2011). Mandatory IFRS adoption and the US home bias. </a:t>
            </a:r>
            <a:r>
              <a:rPr lang="en-GB" sz="1400" i="1" dirty="0"/>
              <a:t>Accounting Horizons</a:t>
            </a:r>
            <a:r>
              <a:rPr lang="en-GB" sz="1400" dirty="0"/>
              <a:t>, </a:t>
            </a:r>
            <a:r>
              <a:rPr lang="en-GB" sz="1400" i="1" dirty="0"/>
              <a:t>25</a:t>
            </a:r>
            <a:r>
              <a:rPr lang="en-GB" sz="1400" dirty="0"/>
              <a:t>(4), 729-753.</a:t>
            </a:r>
          </a:p>
          <a:p>
            <a:r>
              <a:rPr lang="en-GB" sz="1400" dirty="0"/>
              <a:t>Hong, H. A., Hung, M., &amp; Lobo, G. J. (2014). The impact of mandatory IFRS adoption on IPOs in global capital markets. </a:t>
            </a:r>
            <a:r>
              <a:rPr lang="en-GB" sz="1400" i="1" dirty="0"/>
              <a:t>The Accounting Review</a:t>
            </a:r>
            <a:r>
              <a:rPr lang="en-GB" sz="1400" dirty="0"/>
              <a:t>, </a:t>
            </a:r>
            <a:r>
              <a:rPr lang="en-GB" sz="1400" i="1" dirty="0"/>
              <a:t>89</a:t>
            </a:r>
            <a:r>
              <a:rPr lang="en-GB" sz="1400" dirty="0"/>
              <a:t>(4), 1365-1397.</a:t>
            </a:r>
          </a:p>
          <a:p>
            <a:r>
              <a:rPr lang="en-GB" sz="1400" dirty="0"/>
              <a:t>Louis, H., &amp; </a:t>
            </a:r>
            <a:r>
              <a:rPr lang="en-GB" sz="1400" dirty="0" err="1"/>
              <a:t>Urcan</a:t>
            </a:r>
            <a:r>
              <a:rPr lang="en-GB" sz="1400" dirty="0"/>
              <a:t>, O. (2014). The effect of IFRS on cross-border acquisitions. Available at SSRN: </a:t>
            </a:r>
            <a:r>
              <a:rPr lang="en-GB" sz="1400" dirty="0">
                <a:hlinkClick r:id="rId2"/>
              </a:rPr>
              <a:t>https://ssrn.com/abstract=2164995</a:t>
            </a:r>
            <a:r>
              <a:rPr lang="en-GB" sz="1400" dirty="0"/>
              <a:t> or </a:t>
            </a:r>
            <a:r>
              <a:rPr lang="en-GB" sz="1400" dirty="0">
                <a:hlinkClick r:id="rId3"/>
              </a:rPr>
              <a:t>http://dx.doi.org/10.2139/ssrn.2164995 </a:t>
            </a:r>
            <a:endParaRPr lang="en-GB" sz="1400" dirty="0"/>
          </a:p>
          <a:p>
            <a:r>
              <a:rPr lang="en-GB" sz="1400" dirty="0" err="1"/>
              <a:t>Shima</a:t>
            </a:r>
            <a:r>
              <a:rPr lang="en-GB" sz="1400" dirty="0"/>
              <a:t>, K. M., &amp; Gordon, E. A. (2011). IFRS and the regulatory environment: The case of US investor allocation choice. </a:t>
            </a:r>
            <a:r>
              <a:rPr lang="en-GB" sz="1400" i="1" dirty="0"/>
              <a:t>Journal of Accounting and Public Policy</a:t>
            </a:r>
            <a:r>
              <a:rPr lang="en-GB" sz="1400" dirty="0"/>
              <a:t>, </a:t>
            </a:r>
            <a:r>
              <a:rPr lang="en-GB" sz="1400" i="1" dirty="0"/>
              <a:t>30</a:t>
            </a:r>
            <a:r>
              <a:rPr lang="en-GB" sz="1400" dirty="0"/>
              <a:t>(5), 481-500.</a:t>
            </a:r>
          </a:p>
          <a:p>
            <a:r>
              <a:rPr lang="en-GB" sz="1400" dirty="0"/>
              <a:t>Yu, G., &amp; Wahid, A. S. (2014). Accounting standards and international portfolio holdings. </a:t>
            </a:r>
            <a:r>
              <a:rPr lang="en-GB" sz="1400" i="1" dirty="0"/>
              <a:t>The Accounting Review</a:t>
            </a:r>
            <a:r>
              <a:rPr lang="en-GB" sz="1400" dirty="0"/>
              <a:t>, </a:t>
            </a:r>
            <a:r>
              <a:rPr lang="en-GB" sz="1400" i="1" dirty="0"/>
              <a:t>89</a:t>
            </a:r>
            <a:r>
              <a:rPr lang="en-GB" sz="1400" dirty="0"/>
              <a:t>(5), 1895-1930.</a:t>
            </a:r>
          </a:p>
        </p:txBody>
      </p:sp>
      <p:sp>
        <p:nvSpPr>
          <p:cNvPr id="4" name="Slide Number Placeholder 3">
            <a:extLst>
              <a:ext uri="{FF2B5EF4-FFF2-40B4-BE49-F238E27FC236}">
                <a16:creationId xmlns:a16="http://schemas.microsoft.com/office/drawing/2014/main" xmlns="" id="{B0328300-9BBB-4381-A4B0-BA0C047A9390}"/>
              </a:ext>
            </a:extLst>
          </p:cNvPr>
          <p:cNvSpPr>
            <a:spLocks noGrp="1"/>
          </p:cNvSpPr>
          <p:nvPr>
            <p:ph type="sldNum" sz="quarter" idx="4"/>
          </p:nvPr>
        </p:nvSpPr>
        <p:spPr/>
        <p:txBody>
          <a:bodyPr/>
          <a:lstStyle/>
          <a:p>
            <a:fld id="{0E157E24-94FB-5547-89B9-DD231CECEEFB}" type="slidenum">
              <a:rPr lang="en-US" smtClean="0"/>
              <a:pPr/>
              <a:t>33</a:t>
            </a:fld>
            <a:endParaRPr lang="en-US" dirty="0"/>
          </a:p>
        </p:txBody>
      </p:sp>
    </p:spTree>
    <p:extLst>
      <p:ext uri="{BB962C8B-B14F-4D97-AF65-F5344CB8AC3E}">
        <p14:creationId xmlns:p14="http://schemas.microsoft.com/office/powerpoint/2010/main" val="171628184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198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8537576" y="642940"/>
            <a:ext cx="719138" cy="84742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90570"/>
            <a:endParaRPr lang="en-US" sz="1083">
              <a:solidFill>
                <a:srgbClr val="5F6062"/>
              </a:solidFill>
              <a:sym typeface="Arial" charset="0"/>
            </a:endParaRPr>
          </a:p>
        </p:txBody>
      </p:sp>
      <p:sp>
        <p:nvSpPr>
          <p:cNvPr id="10243" name="Line 3"/>
          <p:cNvSpPr>
            <a:spLocks noChangeShapeType="1"/>
          </p:cNvSpPr>
          <p:nvPr/>
        </p:nvSpPr>
        <p:spPr bwMode="auto">
          <a:xfrm>
            <a:off x="358775" y="1490366"/>
            <a:ext cx="9180513" cy="129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pPr defTabSz="990570"/>
            <a:endParaRPr lang="en-US" sz="1083">
              <a:solidFill>
                <a:srgbClr val="5F6062"/>
              </a:solidFill>
              <a:sym typeface="Arial" charset="0"/>
            </a:endParaRPr>
          </a:p>
        </p:txBody>
      </p:sp>
      <p:sp>
        <p:nvSpPr>
          <p:cNvPr id="10244" name="Rectangle 5"/>
          <p:cNvSpPr>
            <a:spLocks/>
          </p:cNvSpPr>
          <p:nvPr/>
        </p:nvSpPr>
        <p:spPr bwMode="auto">
          <a:xfrm>
            <a:off x="8551865" y="1220789"/>
            <a:ext cx="787400" cy="17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990570"/>
            <a:endParaRPr lang="en-US" sz="1517">
              <a:solidFill>
                <a:srgbClr val="FFFFFF"/>
              </a:solidFill>
              <a:ea typeface="ＭＳ Ｐゴシック" charset="0"/>
              <a:sym typeface="Arial" charset="0"/>
            </a:endParaRPr>
          </a:p>
        </p:txBody>
      </p:sp>
      <p:sp>
        <p:nvSpPr>
          <p:cNvPr id="13" name="Slide Number Placeholder 1"/>
          <p:cNvSpPr txBox="1">
            <a:spLocks/>
          </p:cNvSpPr>
          <p:nvPr/>
        </p:nvSpPr>
        <p:spPr>
          <a:xfrm>
            <a:off x="6825208" y="1143117"/>
            <a:ext cx="2311400" cy="296664"/>
          </a:xfrm>
          <a:prstGeom prst="rect">
            <a:avLst/>
          </a:prstGeom>
        </p:spPr>
        <p:txBody>
          <a:bodyPr vert="horz" lIns="84419" tIns="42210" rIns="84419" bIns="4221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defTabSz="990570"/>
            <a:fld id="{0E157E24-94FB-5547-89B9-DD231CECEEFB}" type="slidenum">
              <a:rPr lang="en-US" sz="1950">
                <a:solidFill>
                  <a:srgbClr val="FFFFFF"/>
                </a:solidFill>
              </a:rPr>
              <a:pPr defTabSz="990570"/>
              <a:t>4</a:t>
            </a:fld>
            <a:endParaRPr lang="en-US" sz="1950" dirty="0">
              <a:solidFill>
                <a:srgbClr val="FFFFFF"/>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597" y="0"/>
            <a:ext cx="9488868" cy="5805264"/>
          </a:xfrm>
          <a:prstGeom prst="rect">
            <a:avLst/>
          </a:prstGeom>
        </p:spPr>
      </p:pic>
      <p:sp>
        <p:nvSpPr>
          <p:cNvPr id="11" name="Rectangle 4"/>
          <p:cNvSpPr>
            <a:spLocks/>
          </p:cNvSpPr>
          <p:nvPr/>
        </p:nvSpPr>
        <p:spPr bwMode="auto">
          <a:xfrm>
            <a:off x="738189" y="1224686"/>
            <a:ext cx="6527802" cy="17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defTabSz="990570">
              <a:spcBef>
                <a:spcPts val="831"/>
              </a:spcBef>
            </a:pPr>
            <a:r>
              <a:rPr lang="en-US" sz="1600" dirty="0">
                <a:solidFill>
                  <a:srgbClr val="FFFFFF"/>
                </a:solidFill>
                <a:ea typeface="ＭＳ Ｐゴシック" charset="0"/>
                <a:sym typeface="Arial" charset="0"/>
              </a:rPr>
              <a:t>IFRS Foundation</a:t>
            </a:r>
          </a:p>
        </p:txBody>
      </p:sp>
      <p:sp>
        <p:nvSpPr>
          <p:cNvPr id="12" name="Rectangle 6"/>
          <p:cNvSpPr>
            <a:spLocks noGrp="1" noChangeArrowheads="1"/>
          </p:cNvSpPr>
          <p:nvPr>
            <p:ph type="title"/>
          </p:nvPr>
        </p:nvSpPr>
        <p:spPr>
          <a:xfrm>
            <a:off x="2360712" y="2851893"/>
            <a:ext cx="6978553" cy="1585219"/>
          </a:xfrm>
        </p:spPr>
        <p:txBody>
          <a:bodyPr/>
          <a:lstStyle/>
          <a:p>
            <a:pPr algn="r">
              <a:defRPr/>
            </a:pPr>
            <a:r>
              <a:rPr lang="en-GB" sz="4000" b="0" dirty="0">
                <a:solidFill>
                  <a:srgbClr val="FFFFFF"/>
                </a:solidFill>
              </a:rPr>
              <a:t>Scene setting</a:t>
            </a:r>
            <a:br>
              <a:rPr lang="en-GB" sz="4000" b="0" dirty="0">
                <a:solidFill>
                  <a:srgbClr val="FFFFFF"/>
                </a:solidFill>
              </a:rPr>
            </a:br>
            <a:r>
              <a:rPr lang="en-GB" sz="4000" b="0" dirty="0">
                <a:solidFill>
                  <a:srgbClr val="FFFFFF"/>
                </a:solidFill>
              </a:rPr>
              <a:t/>
            </a:r>
            <a:br>
              <a:rPr lang="en-GB" sz="4000" b="0" dirty="0">
                <a:solidFill>
                  <a:srgbClr val="FFFFFF"/>
                </a:solidFill>
              </a:rPr>
            </a:br>
            <a:r>
              <a:rPr lang="en-GB" sz="4000" b="0" dirty="0">
                <a:solidFill>
                  <a:srgbClr val="FFFFFF"/>
                </a:solidFill>
              </a:rPr>
              <a:t/>
            </a:r>
            <a:br>
              <a:rPr lang="en-GB" sz="4000" b="0" dirty="0">
                <a:solidFill>
                  <a:srgbClr val="FFFFFF"/>
                </a:solidFill>
              </a:rPr>
            </a:br>
            <a:endParaRPr lang="en-US" sz="4000" b="0" baseline="30000" dirty="0">
              <a:solidFill>
                <a:srgbClr val="FFFFFF"/>
              </a:solidFill>
              <a:ea typeface="ヒラギノ角ゴ ProN W3" charset="0"/>
              <a:cs typeface="ヒラギノ角ゴ ProN W3" charset="0"/>
            </a:endParaRPr>
          </a:p>
        </p:txBody>
      </p:sp>
      <p:sp>
        <p:nvSpPr>
          <p:cNvPr id="15" name="Rectangle 3"/>
          <p:cNvSpPr>
            <a:spLocks/>
          </p:cNvSpPr>
          <p:nvPr/>
        </p:nvSpPr>
        <p:spPr bwMode="auto">
          <a:xfrm>
            <a:off x="738189" y="6383768"/>
            <a:ext cx="5759450" cy="7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90570"/>
            <a:r>
              <a:rPr lang="en-US" sz="650" dirty="0">
                <a:solidFill>
                  <a:srgbClr val="5F6062"/>
                </a:solidFill>
                <a:ea typeface="ＭＳ Ｐゴシック" charset="0"/>
                <a:sym typeface="Arial" charset="0"/>
              </a:rPr>
              <a:t>Copyright © IFRS Foundation. All rights reserved</a:t>
            </a:r>
          </a:p>
        </p:txBody>
      </p:sp>
      <p:sp>
        <p:nvSpPr>
          <p:cNvPr id="2" name="Slide Number Placeholder 1">
            <a:extLst>
              <a:ext uri="{FF2B5EF4-FFF2-40B4-BE49-F238E27FC236}">
                <a16:creationId xmlns:a16="http://schemas.microsoft.com/office/drawing/2014/main" xmlns="" id="{636EABD1-D91C-4D75-AFCA-8E45EDD37A2E}"/>
              </a:ext>
            </a:extLst>
          </p:cNvPr>
          <p:cNvSpPr>
            <a:spLocks noGrp="1"/>
          </p:cNvSpPr>
          <p:nvPr>
            <p:ph type="sldNum" sz="quarter" idx="4"/>
          </p:nvPr>
        </p:nvSpPr>
        <p:spPr/>
        <p:txBody>
          <a:bodyPr/>
          <a:lstStyle/>
          <a:p>
            <a:fld id="{0E157E24-94FB-5547-89B9-DD231CECEEFB}" type="slidenum">
              <a:rPr lang="en-US" smtClean="0"/>
              <a:pPr/>
              <a:t>4</a:t>
            </a:fld>
            <a:endParaRPr lang="en-US" dirty="0"/>
          </a:p>
        </p:txBody>
      </p:sp>
    </p:spTree>
    <p:extLst>
      <p:ext uri="{BB962C8B-B14F-4D97-AF65-F5344CB8AC3E}">
        <p14:creationId xmlns:p14="http://schemas.microsoft.com/office/powerpoint/2010/main" val="7052538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26369"/>
            <a:ext cx="8127384" cy="908721"/>
          </a:xfrm>
        </p:spPr>
        <p:txBody>
          <a:bodyPr/>
          <a:lstStyle/>
          <a:p>
            <a:r>
              <a:rPr lang="en-GB" sz="3400" dirty="0"/>
              <a:t>IFRS Foundation Mission Statement</a:t>
            </a:r>
          </a:p>
        </p:txBody>
      </p:sp>
      <p:sp>
        <p:nvSpPr>
          <p:cNvPr id="3" name="Content Placeholder 2"/>
          <p:cNvSpPr>
            <a:spLocks noGrp="1"/>
          </p:cNvSpPr>
          <p:nvPr>
            <p:ph idx="1"/>
          </p:nvPr>
        </p:nvSpPr>
        <p:spPr/>
        <p:txBody>
          <a:bodyPr/>
          <a:lstStyle/>
          <a:p>
            <a:pPr marL="0" indent="0">
              <a:buNone/>
            </a:pPr>
            <a:r>
              <a:rPr lang="en-GB" sz="3200" dirty="0"/>
              <a:t>To develop IFRS</a:t>
            </a:r>
            <a:r>
              <a:rPr lang="en-GB" sz="3200" baseline="30000" dirty="0"/>
              <a:t>®</a:t>
            </a:r>
            <a:r>
              <a:rPr lang="en-GB" sz="3200" dirty="0"/>
              <a:t> Standards that bring </a:t>
            </a:r>
            <a:r>
              <a:rPr lang="en-GB" sz="3200" dirty="0">
                <a:solidFill>
                  <a:srgbClr val="990033"/>
                </a:solidFill>
              </a:rPr>
              <a:t>transparency</a:t>
            </a:r>
            <a:r>
              <a:rPr lang="en-GB" sz="3200" dirty="0"/>
              <a:t>, </a:t>
            </a:r>
            <a:r>
              <a:rPr lang="en-GB" sz="3200" dirty="0">
                <a:solidFill>
                  <a:srgbClr val="990033"/>
                </a:solidFill>
              </a:rPr>
              <a:t>accountability</a:t>
            </a:r>
            <a:r>
              <a:rPr lang="en-GB" sz="3200" dirty="0"/>
              <a:t> and </a:t>
            </a:r>
            <a:r>
              <a:rPr lang="en-GB" sz="3200" dirty="0">
                <a:solidFill>
                  <a:srgbClr val="990033"/>
                </a:solidFill>
              </a:rPr>
              <a:t>efficiency</a:t>
            </a:r>
            <a:r>
              <a:rPr lang="en-GB" sz="3200" dirty="0"/>
              <a:t> to financial markets around the world.</a:t>
            </a:r>
          </a:p>
          <a:p>
            <a:pPr marL="0" indent="0">
              <a:buNone/>
            </a:pPr>
            <a:endParaRPr lang="en-GB" sz="3200" dirty="0"/>
          </a:p>
          <a:p>
            <a:pPr marL="0" indent="0">
              <a:buNone/>
            </a:pPr>
            <a:r>
              <a:rPr lang="en-GB" sz="3200" dirty="0"/>
              <a:t>Our work serves the public interest by fostering </a:t>
            </a:r>
            <a:r>
              <a:rPr lang="en-GB" sz="3200" dirty="0">
                <a:solidFill>
                  <a:srgbClr val="990033"/>
                </a:solidFill>
              </a:rPr>
              <a:t>trust</a:t>
            </a:r>
            <a:r>
              <a:rPr lang="en-GB" sz="3200" dirty="0"/>
              <a:t>, </a:t>
            </a:r>
            <a:r>
              <a:rPr lang="en-GB" sz="3200" dirty="0">
                <a:solidFill>
                  <a:srgbClr val="990033"/>
                </a:solidFill>
              </a:rPr>
              <a:t>growth</a:t>
            </a:r>
            <a:r>
              <a:rPr lang="en-GB" sz="3200" dirty="0"/>
              <a:t> and </a:t>
            </a:r>
            <a:r>
              <a:rPr lang="en-GB" sz="3200" dirty="0">
                <a:solidFill>
                  <a:srgbClr val="990033"/>
                </a:solidFill>
              </a:rPr>
              <a:t>long-term financial stability </a:t>
            </a:r>
            <a:r>
              <a:rPr lang="en-GB" sz="3200" dirty="0"/>
              <a:t>in the global economy.</a:t>
            </a:r>
          </a:p>
          <a:p>
            <a:endParaRPr lang="en-GB" dirty="0"/>
          </a:p>
        </p:txBody>
      </p:sp>
      <p:sp>
        <p:nvSpPr>
          <p:cNvPr id="4" name="Slide Number Placeholder 3">
            <a:extLst>
              <a:ext uri="{FF2B5EF4-FFF2-40B4-BE49-F238E27FC236}">
                <a16:creationId xmlns:a16="http://schemas.microsoft.com/office/drawing/2014/main" xmlns="" id="{8C58EE86-4876-4834-A5E2-10FBC0148C57}"/>
              </a:ext>
            </a:extLst>
          </p:cNvPr>
          <p:cNvSpPr>
            <a:spLocks noGrp="1"/>
          </p:cNvSpPr>
          <p:nvPr>
            <p:ph type="sldNum" sz="quarter" idx="4"/>
          </p:nvPr>
        </p:nvSpPr>
        <p:spPr/>
        <p:txBody>
          <a:bodyPr/>
          <a:lstStyle/>
          <a:p>
            <a:fld id="{0E157E24-94FB-5547-89B9-DD231CECEEFB}" type="slidenum">
              <a:rPr lang="en-US" smtClean="0"/>
              <a:pPr/>
              <a:t>5</a:t>
            </a:fld>
            <a:endParaRPr lang="en-US" dirty="0"/>
          </a:p>
        </p:txBody>
      </p:sp>
    </p:spTree>
    <p:extLst>
      <p:ext uri="{BB962C8B-B14F-4D97-AF65-F5344CB8AC3E}">
        <p14:creationId xmlns:p14="http://schemas.microsoft.com/office/powerpoint/2010/main" val="2695326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94332" y="1124744"/>
            <a:ext cx="7371036" cy="1118807"/>
            <a:chOff x="487654" y="1788543"/>
            <a:chExt cx="2158926" cy="2360859"/>
          </a:xfrm>
        </p:grpSpPr>
        <p:sp>
          <p:nvSpPr>
            <p:cNvPr id="6" name="Rounded Rectangle 5"/>
            <p:cNvSpPr/>
            <p:nvPr/>
          </p:nvSpPr>
          <p:spPr>
            <a:xfrm>
              <a:off x="487654" y="1788543"/>
              <a:ext cx="1946457" cy="1216535"/>
            </a:xfrm>
            <a:prstGeom prst="roundRect">
              <a:avLst>
                <a:gd name="adj" fmla="val 10000"/>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6"/>
            <p:cNvSpPr txBox="1"/>
            <p:nvPr/>
          </p:nvSpPr>
          <p:spPr>
            <a:xfrm>
              <a:off x="1965129" y="3004129"/>
              <a:ext cx="681451" cy="114527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lvl="0" defTabSz="889000">
                <a:lnSpc>
                  <a:spcPct val="90000"/>
                </a:lnSpc>
                <a:spcBef>
                  <a:spcPct val="0"/>
                </a:spcBef>
                <a:spcAft>
                  <a:spcPct val="35000"/>
                </a:spcAft>
              </a:pPr>
              <a:r>
                <a:rPr lang="en-US" sz="2000" kern="1200" dirty="0"/>
                <a:t>Public accountability</a:t>
              </a:r>
            </a:p>
          </p:txBody>
        </p:sp>
      </p:grpSp>
      <p:grpSp>
        <p:nvGrpSpPr>
          <p:cNvPr id="13" name="Group 12"/>
          <p:cNvGrpSpPr/>
          <p:nvPr/>
        </p:nvGrpSpPr>
        <p:grpSpPr>
          <a:xfrm>
            <a:off x="-884982" y="2624289"/>
            <a:ext cx="8358264" cy="864997"/>
            <a:chOff x="487654" y="1788543"/>
            <a:chExt cx="2448078" cy="1825280"/>
          </a:xfrm>
        </p:grpSpPr>
        <p:sp>
          <p:nvSpPr>
            <p:cNvPr id="14" name="Rounded Rectangle 13"/>
            <p:cNvSpPr/>
            <p:nvPr/>
          </p:nvSpPr>
          <p:spPr>
            <a:xfrm>
              <a:off x="487654" y="1788543"/>
              <a:ext cx="1946457" cy="1216535"/>
            </a:xfrm>
            <a:prstGeom prst="roundRect">
              <a:avLst>
                <a:gd name="adj" fmla="val 10000"/>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6"/>
            <p:cNvSpPr txBox="1"/>
            <p:nvPr/>
          </p:nvSpPr>
          <p:spPr>
            <a:xfrm>
              <a:off x="2486278" y="2468550"/>
              <a:ext cx="449454" cy="114527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lvl="0" defTabSz="889000">
                <a:lnSpc>
                  <a:spcPct val="90000"/>
                </a:lnSpc>
                <a:spcBef>
                  <a:spcPct val="0"/>
                </a:spcBef>
                <a:spcAft>
                  <a:spcPct val="35000"/>
                </a:spcAft>
              </a:pPr>
              <a:r>
                <a:rPr lang="en-US" sz="2000" kern="1200" dirty="0"/>
                <a:t>Governance &amp; oversight</a:t>
              </a:r>
            </a:p>
          </p:txBody>
        </p:sp>
      </p:grpSp>
      <p:grpSp>
        <p:nvGrpSpPr>
          <p:cNvPr id="19" name="Group 18"/>
          <p:cNvGrpSpPr/>
          <p:nvPr/>
        </p:nvGrpSpPr>
        <p:grpSpPr>
          <a:xfrm>
            <a:off x="-884982" y="4487253"/>
            <a:ext cx="9006336" cy="831000"/>
            <a:chOff x="487654" y="1251538"/>
            <a:chExt cx="2637894" cy="1753540"/>
          </a:xfrm>
        </p:grpSpPr>
        <p:sp>
          <p:nvSpPr>
            <p:cNvPr id="20" name="Rounded Rectangle 19"/>
            <p:cNvSpPr/>
            <p:nvPr/>
          </p:nvSpPr>
          <p:spPr>
            <a:xfrm>
              <a:off x="487654" y="1788543"/>
              <a:ext cx="1946457" cy="1216535"/>
            </a:xfrm>
            <a:prstGeom prst="roundRect">
              <a:avLst>
                <a:gd name="adj" fmla="val 10000"/>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6"/>
            <p:cNvSpPr txBox="1"/>
            <p:nvPr/>
          </p:nvSpPr>
          <p:spPr>
            <a:xfrm>
              <a:off x="2486278" y="1251538"/>
              <a:ext cx="639270" cy="114527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lvl="0" defTabSz="889000">
                <a:lnSpc>
                  <a:spcPct val="90000"/>
                </a:lnSpc>
                <a:spcBef>
                  <a:spcPct val="0"/>
                </a:spcBef>
                <a:spcAft>
                  <a:spcPct val="35000"/>
                </a:spcAft>
              </a:pPr>
              <a:r>
                <a:rPr lang="en-US" sz="2000" kern="1200" dirty="0"/>
                <a:t>Independent standard-setting</a:t>
              </a:r>
            </a:p>
          </p:txBody>
        </p:sp>
      </p:grpSp>
      <p:sp>
        <p:nvSpPr>
          <p:cNvPr id="2" name="Title 1"/>
          <p:cNvSpPr>
            <a:spLocks noGrp="1"/>
          </p:cNvSpPr>
          <p:nvPr>
            <p:ph type="title"/>
          </p:nvPr>
        </p:nvSpPr>
        <p:spPr>
          <a:xfrm>
            <a:off x="755650" y="432047"/>
            <a:ext cx="7337425" cy="908721"/>
          </a:xfrm>
        </p:spPr>
        <p:txBody>
          <a:bodyPr/>
          <a:lstStyle/>
          <a:p>
            <a:r>
              <a:rPr lang="en-GB" dirty="0"/>
              <a:t>IFRS Foundation – 3 tier structure</a:t>
            </a:r>
          </a:p>
        </p:txBody>
      </p:sp>
      <p:grpSp>
        <p:nvGrpSpPr>
          <p:cNvPr id="4" name="Group 3"/>
          <p:cNvGrpSpPr/>
          <p:nvPr/>
        </p:nvGrpSpPr>
        <p:grpSpPr>
          <a:xfrm>
            <a:off x="725414" y="1688635"/>
            <a:ext cx="4896544" cy="541581"/>
            <a:chOff x="1039" y="267873"/>
            <a:chExt cx="2433071" cy="1216535"/>
          </a:xfrm>
          <a:solidFill>
            <a:srgbClr val="B3AA7E"/>
          </a:solidFill>
        </p:grpSpPr>
        <p:sp>
          <p:nvSpPr>
            <p:cNvPr id="8" name="Rounded Rectangle 7"/>
            <p:cNvSpPr/>
            <p:nvPr/>
          </p:nvSpPr>
          <p:spPr>
            <a:xfrm>
              <a:off x="1039" y="267873"/>
              <a:ext cx="2433071" cy="121653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txBox="1"/>
            <p:nvPr/>
          </p:nvSpPr>
          <p:spPr>
            <a:xfrm>
              <a:off x="36670" y="303504"/>
              <a:ext cx="2361809" cy="11452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a:t>Monitoring Board</a:t>
              </a:r>
            </a:p>
          </p:txBody>
        </p:sp>
      </p:grpSp>
      <p:grpSp>
        <p:nvGrpSpPr>
          <p:cNvPr id="10" name="Group 9"/>
          <p:cNvGrpSpPr/>
          <p:nvPr/>
        </p:nvGrpSpPr>
        <p:grpSpPr>
          <a:xfrm>
            <a:off x="725414" y="2841214"/>
            <a:ext cx="4896544" cy="863646"/>
            <a:chOff x="1039" y="267873"/>
            <a:chExt cx="2433071" cy="1216535"/>
          </a:xfrm>
          <a:solidFill>
            <a:srgbClr val="4184A9"/>
          </a:solidFill>
        </p:grpSpPr>
        <p:sp>
          <p:nvSpPr>
            <p:cNvPr id="11" name="Rounded Rectangle 10"/>
            <p:cNvSpPr/>
            <p:nvPr/>
          </p:nvSpPr>
          <p:spPr>
            <a:xfrm>
              <a:off x="1039" y="267873"/>
              <a:ext cx="2433071" cy="121653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txBox="1"/>
            <p:nvPr/>
          </p:nvSpPr>
          <p:spPr>
            <a:xfrm>
              <a:off x="36670" y="303504"/>
              <a:ext cx="2361809" cy="11452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a:t>Trustees</a:t>
              </a:r>
            </a:p>
          </p:txBody>
        </p:sp>
      </p:grpSp>
      <p:grpSp>
        <p:nvGrpSpPr>
          <p:cNvPr id="16" name="Group 15"/>
          <p:cNvGrpSpPr/>
          <p:nvPr/>
        </p:nvGrpSpPr>
        <p:grpSpPr>
          <a:xfrm>
            <a:off x="725414" y="4064449"/>
            <a:ext cx="4896544" cy="1596799"/>
            <a:chOff x="1039" y="267873"/>
            <a:chExt cx="2433071" cy="1216535"/>
          </a:xfrm>
          <a:solidFill>
            <a:schemeClr val="tx2"/>
          </a:solidFill>
        </p:grpSpPr>
        <p:sp>
          <p:nvSpPr>
            <p:cNvPr id="17" name="Rounded Rectangle 16"/>
            <p:cNvSpPr/>
            <p:nvPr/>
          </p:nvSpPr>
          <p:spPr>
            <a:xfrm>
              <a:off x="1039" y="267873"/>
              <a:ext cx="2433071" cy="121653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txBox="1"/>
            <p:nvPr/>
          </p:nvSpPr>
          <p:spPr>
            <a:xfrm>
              <a:off x="36670" y="303504"/>
              <a:ext cx="2361809" cy="11452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dirty="0"/>
                <a:t>International Accounting Standards Board</a:t>
              </a:r>
              <a:endParaRPr lang="en-US" sz="2700" kern="1200" dirty="0"/>
            </a:p>
          </p:txBody>
        </p:sp>
      </p:grpSp>
      <p:grpSp>
        <p:nvGrpSpPr>
          <p:cNvPr id="27" name="Group 26"/>
          <p:cNvGrpSpPr/>
          <p:nvPr/>
        </p:nvGrpSpPr>
        <p:grpSpPr>
          <a:xfrm>
            <a:off x="709864" y="4064449"/>
            <a:ext cx="4896544" cy="1596799"/>
            <a:chOff x="1039" y="267873"/>
            <a:chExt cx="2433071" cy="1216535"/>
          </a:xfrm>
          <a:solidFill>
            <a:srgbClr val="B31E45"/>
          </a:solidFill>
        </p:grpSpPr>
        <p:sp>
          <p:nvSpPr>
            <p:cNvPr id="28" name="Rounded Rectangle 27"/>
            <p:cNvSpPr/>
            <p:nvPr/>
          </p:nvSpPr>
          <p:spPr>
            <a:xfrm>
              <a:off x="1039" y="267873"/>
              <a:ext cx="2433071" cy="121653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txBox="1"/>
            <p:nvPr/>
          </p:nvSpPr>
          <p:spPr>
            <a:xfrm>
              <a:off x="36671" y="303504"/>
              <a:ext cx="2361810" cy="11452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dirty="0"/>
                <a:t>International Accounting Standards Board</a:t>
              </a:r>
              <a:endParaRPr lang="en-US" sz="2700" kern="1200" dirty="0"/>
            </a:p>
          </p:txBody>
        </p:sp>
      </p:grpSp>
      <p:sp>
        <p:nvSpPr>
          <p:cNvPr id="24" name="Slide Number Placeholder 1"/>
          <p:cNvSpPr>
            <a:spLocks noGrp="1"/>
          </p:cNvSpPr>
          <p:nvPr>
            <p:ph type="sldNum" sz="quarter" idx="4"/>
          </p:nvPr>
        </p:nvSpPr>
        <p:spPr>
          <a:xfrm>
            <a:off x="6825208" y="615605"/>
            <a:ext cx="2311400" cy="365125"/>
          </a:xfrm>
        </p:spPr>
        <p:txBody>
          <a:bodyPr/>
          <a:lstStyle/>
          <a:p>
            <a:r>
              <a:rPr lang="en-US" dirty="0"/>
              <a:t>3</a:t>
            </a:r>
          </a:p>
        </p:txBody>
      </p:sp>
    </p:spTree>
    <p:extLst>
      <p:ext uri="{BB962C8B-B14F-4D97-AF65-F5344CB8AC3E}">
        <p14:creationId xmlns:p14="http://schemas.microsoft.com/office/powerpoint/2010/main" val="32973953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12" y="588308"/>
            <a:ext cx="7920880" cy="980728"/>
          </a:xfrm>
        </p:spPr>
        <p:txBody>
          <a:bodyPr/>
          <a:lstStyle/>
          <a:p>
            <a:r>
              <a:rPr lang="en-GB" dirty="0"/>
              <a:t>Adoption of IFRS</a:t>
            </a:r>
            <a:r>
              <a:rPr lang="en-GB" baseline="30000" dirty="0">
                <a:latin typeface="Arial" panose="020B0604020202020204" pitchFamily="34" charset="0"/>
                <a:cs typeface="Arial" panose="020B0604020202020204" pitchFamily="34" charset="0"/>
              </a:rPr>
              <a:t>®</a:t>
            </a:r>
            <a:r>
              <a:rPr lang="en-GB" dirty="0"/>
              <a:t> Standards</a:t>
            </a:r>
          </a:p>
        </p:txBody>
      </p:sp>
      <p:pic>
        <p:nvPicPr>
          <p:cNvPr id="3" name="Picture 2"/>
          <p:cNvPicPr>
            <a:picLocks noChangeAspect="1"/>
          </p:cNvPicPr>
          <p:nvPr/>
        </p:nvPicPr>
        <p:blipFill rotWithShape="1">
          <a:blip r:embed="rId2"/>
          <a:srcRect l="1376" r="3605"/>
          <a:stretch/>
        </p:blipFill>
        <p:spPr>
          <a:xfrm>
            <a:off x="560512" y="1653633"/>
            <a:ext cx="6336704" cy="3606005"/>
          </a:xfrm>
          <a:prstGeom prst="rect">
            <a:avLst/>
          </a:prstGeom>
        </p:spPr>
      </p:pic>
      <p:sp>
        <p:nvSpPr>
          <p:cNvPr id="4" name="TextBox 12">
            <a:extLst>
              <a:ext uri="{FF2B5EF4-FFF2-40B4-BE49-F238E27FC236}">
                <a16:creationId xmlns:a16="http://schemas.microsoft.com/office/drawing/2014/main" xmlns="" id="{F975C571-DC93-44C7-BE8C-D9527F119FFC}"/>
              </a:ext>
            </a:extLst>
          </p:cNvPr>
          <p:cNvSpPr txBox="1"/>
          <p:nvPr/>
        </p:nvSpPr>
        <p:spPr>
          <a:xfrm>
            <a:off x="6897216" y="1604635"/>
            <a:ext cx="2852029" cy="1323439"/>
          </a:xfrm>
          <a:prstGeom prst="rect">
            <a:avLst/>
          </a:prstGeom>
          <a:noFill/>
        </p:spPr>
        <p:txBody>
          <a:bodyPr wrap="square" rtlCol="0">
            <a:spAutoFit/>
          </a:bodyPr>
          <a:lstStyle>
            <a:defPPr>
              <a:defRPr lang="en-US"/>
            </a:defPPr>
            <a:lvl1pPr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1pPr>
            <a:lvl2pPr marL="389626"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2pPr>
            <a:lvl3pPr marL="779252"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3pPr>
            <a:lvl4pPr marL="1168878"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4pPr>
            <a:lvl5pPr marL="1558503"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5pPr>
            <a:lvl6pPr marL="1948129" algn="l" defTabSz="389626" rtl="0" eaLnBrk="1" latinLnBrk="0" hangingPunct="1">
              <a:defRPr sz="1000" kern="1200">
                <a:solidFill>
                  <a:srgbClr val="5F6062"/>
                </a:solidFill>
                <a:latin typeface="Arial" charset="0"/>
                <a:ea typeface="ヒラギノ角ゴ ProN W3" charset="0"/>
                <a:cs typeface="ヒラギノ角ゴ ProN W3" charset="0"/>
                <a:sym typeface="Arial" charset="0"/>
              </a:defRPr>
            </a:lvl6pPr>
            <a:lvl7pPr marL="2337755" algn="l" defTabSz="389626" rtl="0" eaLnBrk="1" latinLnBrk="0" hangingPunct="1">
              <a:defRPr sz="1000" kern="1200">
                <a:solidFill>
                  <a:srgbClr val="5F6062"/>
                </a:solidFill>
                <a:latin typeface="Arial" charset="0"/>
                <a:ea typeface="ヒラギノ角ゴ ProN W3" charset="0"/>
                <a:cs typeface="ヒラギノ角ゴ ProN W3" charset="0"/>
                <a:sym typeface="Arial" charset="0"/>
              </a:defRPr>
            </a:lvl7pPr>
            <a:lvl8pPr marL="2727381" algn="l" defTabSz="389626" rtl="0" eaLnBrk="1" latinLnBrk="0" hangingPunct="1">
              <a:defRPr sz="1000" kern="1200">
                <a:solidFill>
                  <a:srgbClr val="5F6062"/>
                </a:solidFill>
                <a:latin typeface="Arial" charset="0"/>
                <a:ea typeface="ヒラギノ角ゴ ProN W3" charset="0"/>
                <a:cs typeface="ヒラギノ角ゴ ProN W3" charset="0"/>
                <a:sym typeface="Arial" charset="0"/>
              </a:defRPr>
            </a:lvl8pPr>
            <a:lvl9pPr marL="3117007" algn="l" defTabSz="389626" rtl="0" eaLnBrk="1" latinLnBrk="0" hangingPunct="1">
              <a:defRPr sz="1000" kern="1200">
                <a:solidFill>
                  <a:srgbClr val="5F6062"/>
                </a:solidFill>
                <a:latin typeface="Arial" charset="0"/>
                <a:ea typeface="ヒラギノ角ゴ ProN W3" charset="0"/>
                <a:cs typeface="ヒラギノ角ゴ ProN W3" charset="0"/>
                <a:sym typeface="Arial" charset="0"/>
              </a:defRPr>
            </a:lvl9pPr>
          </a:lstStyle>
          <a:p>
            <a:pPr algn="ctr"/>
            <a:r>
              <a:rPr lang="en-GB" sz="2000" dirty="0">
                <a:solidFill>
                  <a:srgbClr val="990033"/>
                </a:solidFill>
              </a:rPr>
              <a:t>144 of 166 </a:t>
            </a:r>
            <a:r>
              <a:rPr lang="en-GB" sz="2000" dirty="0"/>
              <a:t>jurisdictions require IFRS Standards for all or most publicly accountable companies</a:t>
            </a:r>
          </a:p>
        </p:txBody>
      </p:sp>
      <p:graphicFrame>
        <p:nvGraphicFramePr>
          <p:cNvPr id="5" name="Chart 4"/>
          <p:cNvGraphicFramePr/>
          <p:nvPr>
            <p:extLst/>
          </p:nvPr>
        </p:nvGraphicFramePr>
        <p:xfrm>
          <a:off x="6580226" y="2210961"/>
          <a:ext cx="3509189" cy="36587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2">
            <a:extLst>
              <a:ext uri="{FF2B5EF4-FFF2-40B4-BE49-F238E27FC236}">
                <a16:creationId xmlns:a16="http://schemas.microsoft.com/office/drawing/2014/main" xmlns="" id="{F2592D95-9E98-401A-86C8-4DD51185BCF4}"/>
              </a:ext>
            </a:extLst>
          </p:cNvPr>
          <p:cNvSpPr txBox="1"/>
          <p:nvPr/>
        </p:nvSpPr>
        <p:spPr>
          <a:xfrm>
            <a:off x="7628566" y="3686393"/>
            <a:ext cx="1412507" cy="707886"/>
          </a:xfrm>
          <a:prstGeom prst="rect">
            <a:avLst/>
          </a:prstGeom>
          <a:noFill/>
        </p:spPr>
        <p:txBody>
          <a:bodyPr wrap="square" rtlCol="0">
            <a:spAutoFit/>
          </a:bodyPr>
          <a:lstStyle>
            <a:defPPr>
              <a:defRPr lang="en-US"/>
            </a:defPPr>
            <a:lvl1pPr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1pPr>
            <a:lvl2pPr marL="389626"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2pPr>
            <a:lvl3pPr marL="779252"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3pPr>
            <a:lvl4pPr marL="1168878"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4pPr>
            <a:lvl5pPr marL="1558503" algn="l" rtl="0" fontAlgn="base">
              <a:spcBef>
                <a:spcPct val="0"/>
              </a:spcBef>
              <a:spcAft>
                <a:spcPct val="0"/>
              </a:spcAft>
              <a:defRPr sz="1000" kern="1200">
                <a:solidFill>
                  <a:srgbClr val="5F6062"/>
                </a:solidFill>
                <a:latin typeface="Arial" charset="0"/>
                <a:ea typeface="ヒラギノ角ゴ ProN W3" charset="0"/>
                <a:cs typeface="ヒラギノ角ゴ ProN W3" charset="0"/>
                <a:sym typeface="Arial" charset="0"/>
              </a:defRPr>
            </a:lvl5pPr>
            <a:lvl6pPr marL="1948129" algn="l" defTabSz="389626" rtl="0" eaLnBrk="1" latinLnBrk="0" hangingPunct="1">
              <a:defRPr sz="1000" kern="1200">
                <a:solidFill>
                  <a:srgbClr val="5F6062"/>
                </a:solidFill>
                <a:latin typeface="Arial" charset="0"/>
                <a:ea typeface="ヒラギノ角ゴ ProN W3" charset="0"/>
                <a:cs typeface="ヒラギノ角ゴ ProN W3" charset="0"/>
                <a:sym typeface="Arial" charset="0"/>
              </a:defRPr>
            </a:lvl6pPr>
            <a:lvl7pPr marL="2337755" algn="l" defTabSz="389626" rtl="0" eaLnBrk="1" latinLnBrk="0" hangingPunct="1">
              <a:defRPr sz="1000" kern="1200">
                <a:solidFill>
                  <a:srgbClr val="5F6062"/>
                </a:solidFill>
                <a:latin typeface="Arial" charset="0"/>
                <a:ea typeface="ヒラギノ角ゴ ProN W3" charset="0"/>
                <a:cs typeface="ヒラギノ角ゴ ProN W3" charset="0"/>
                <a:sym typeface="Arial" charset="0"/>
              </a:defRPr>
            </a:lvl7pPr>
            <a:lvl8pPr marL="2727381" algn="l" defTabSz="389626" rtl="0" eaLnBrk="1" latinLnBrk="0" hangingPunct="1">
              <a:defRPr sz="1000" kern="1200">
                <a:solidFill>
                  <a:srgbClr val="5F6062"/>
                </a:solidFill>
                <a:latin typeface="Arial" charset="0"/>
                <a:ea typeface="ヒラギノ角ゴ ProN W3" charset="0"/>
                <a:cs typeface="ヒラギノ角ゴ ProN W3" charset="0"/>
                <a:sym typeface="Arial" charset="0"/>
              </a:defRPr>
            </a:lvl8pPr>
            <a:lvl9pPr marL="3117007" algn="l" defTabSz="389626" rtl="0" eaLnBrk="1" latinLnBrk="0" hangingPunct="1">
              <a:defRPr sz="1000" kern="1200">
                <a:solidFill>
                  <a:srgbClr val="5F6062"/>
                </a:solidFill>
                <a:latin typeface="Arial" charset="0"/>
                <a:ea typeface="ヒラギノ角ゴ ProN W3" charset="0"/>
                <a:cs typeface="ヒラギノ角ゴ ProN W3" charset="0"/>
                <a:sym typeface="Arial" charset="0"/>
              </a:defRPr>
            </a:lvl9pPr>
          </a:lstStyle>
          <a:p>
            <a:pPr algn="ctr"/>
            <a:r>
              <a:rPr lang="en-GB" sz="4000" b="1" dirty="0">
                <a:solidFill>
                  <a:srgbClr val="B31E3B"/>
                </a:solidFill>
              </a:rPr>
              <a:t>87%</a:t>
            </a:r>
            <a:endParaRPr lang="en-GB" sz="1400" b="1" dirty="0">
              <a:solidFill>
                <a:srgbClr val="B31E3B"/>
              </a:solidFill>
            </a:endParaRPr>
          </a:p>
        </p:txBody>
      </p:sp>
      <p:sp>
        <p:nvSpPr>
          <p:cNvPr id="7" name="Rectangle 6"/>
          <p:cNvSpPr/>
          <p:nvPr/>
        </p:nvSpPr>
        <p:spPr bwMode="auto">
          <a:xfrm>
            <a:off x="2288704" y="5428832"/>
            <a:ext cx="234627" cy="250809"/>
          </a:xfrm>
          <a:prstGeom prst="rect">
            <a:avLst/>
          </a:prstGeom>
          <a:solidFill>
            <a:srgbClr val="2F98CB"/>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8" name="TextBox 7"/>
          <p:cNvSpPr txBox="1"/>
          <p:nvPr/>
        </p:nvSpPr>
        <p:spPr>
          <a:xfrm>
            <a:off x="2540573" y="5363924"/>
            <a:ext cx="2948081" cy="369332"/>
          </a:xfrm>
          <a:prstGeom prst="rect">
            <a:avLst/>
          </a:prstGeom>
          <a:noFill/>
        </p:spPr>
        <p:txBody>
          <a:bodyPr wrap="square" rtlCol="0">
            <a:spAutoFit/>
          </a:bodyPr>
          <a:lstStyle/>
          <a:p>
            <a:r>
              <a:rPr lang="en-GB" sz="1800" dirty="0"/>
              <a:t>= IFRS Standards required</a:t>
            </a:r>
          </a:p>
        </p:txBody>
      </p:sp>
    </p:spTree>
    <p:extLst>
      <p:ext uri="{BB962C8B-B14F-4D97-AF65-F5344CB8AC3E}">
        <p14:creationId xmlns:p14="http://schemas.microsoft.com/office/powerpoint/2010/main" val="4273459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of IFRS Standards around the world</a:t>
            </a:r>
          </a:p>
        </p:txBody>
      </p:sp>
      <p:graphicFrame>
        <p:nvGraphicFramePr>
          <p:cNvPr id="3" name="Chart 2"/>
          <p:cNvGraphicFramePr/>
          <p:nvPr>
            <p:extLst/>
          </p:nvPr>
        </p:nvGraphicFramePr>
        <p:xfrm>
          <a:off x="623392" y="1196752"/>
          <a:ext cx="6489848"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545288" y="1988840"/>
            <a:ext cx="216024" cy="2160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5"/>
          <p:cNvSpPr/>
          <p:nvPr/>
        </p:nvSpPr>
        <p:spPr>
          <a:xfrm>
            <a:off x="7545288" y="2912618"/>
            <a:ext cx="216024" cy="2160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p:cNvSpPr/>
          <p:nvPr/>
        </p:nvSpPr>
        <p:spPr>
          <a:xfrm>
            <a:off x="7545288" y="3836396"/>
            <a:ext cx="216024" cy="216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p:cNvSpPr txBox="1"/>
          <p:nvPr/>
        </p:nvSpPr>
        <p:spPr>
          <a:xfrm>
            <a:off x="7977336" y="1804464"/>
            <a:ext cx="14401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F6062"/>
                </a:solidFill>
                <a:effectLst/>
                <a:uLnTx/>
                <a:uFillTx/>
                <a:latin typeface="Arial"/>
                <a:ea typeface="+mn-ea"/>
                <a:cs typeface="+mn-cs"/>
              </a:rPr>
              <a:t>Require IFRS Standards</a:t>
            </a:r>
          </a:p>
        </p:txBody>
      </p:sp>
      <p:sp>
        <p:nvSpPr>
          <p:cNvPr id="9" name="TextBox 8"/>
          <p:cNvSpPr txBox="1"/>
          <p:nvPr/>
        </p:nvSpPr>
        <p:spPr>
          <a:xfrm>
            <a:off x="7977336" y="2728242"/>
            <a:ext cx="14401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F6062"/>
                </a:solidFill>
                <a:effectLst/>
                <a:uLnTx/>
                <a:uFillTx/>
                <a:latin typeface="Arial"/>
                <a:ea typeface="+mn-ea"/>
                <a:cs typeface="+mn-cs"/>
              </a:rPr>
              <a:t>Permit IFRS Standards</a:t>
            </a:r>
          </a:p>
        </p:txBody>
      </p:sp>
      <p:sp>
        <p:nvSpPr>
          <p:cNvPr id="10" name="TextBox 9"/>
          <p:cNvSpPr txBox="1"/>
          <p:nvPr/>
        </p:nvSpPr>
        <p:spPr>
          <a:xfrm>
            <a:off x="7977336" y="3652020"/>
            <a:ext cx="144016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F6062"/>
                </a:solidFill>
                <a:effectLst/>
                <a:uLnTx/>
                <a:uFillTx/>
                <a:latin typeface="Arial"/>
                <a:ea typeface="+mn-ea"/>
                <a:cs typeface="+mn-cs"/>
              </a:rPr>
              <a:t>Neither require nor permit IFRS Standards</a:t>
            </a:r>
          </a:p>
        </p:txBody>
      </p:sp>
    </p:spTree>
    <p:extLst>
      <p:ext uri="{BB962C8B-B14F-4D97-AF65-F5344CB8AC3E}">
        <p14:creationId xmlns:p14="http://schemas.microsoft.com/office/powerpoint/2010/main" val="2061963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F7BE28-E4FF-4C85-89C2-99BAC58B8524}"/>
              </a:ext>
            </a:extLst>
          </p:cNvPr>
          <p:cNvSpPr>
            <a:spLocks noGrp="1"/>
          </p:cNvSpPr>
          <p:nvPr>
            <p:ph type="title"/>
          </p:nvPr>
        </p:nvSpPr>
        <p:spPr>
          <a:xfrm>
            <a:off x="323602" y="526369"/>
            <a:ext cx="8928992" cy="908721"/>
          </a:xfrm>
        </p:spPr>
        <p:txBody>
          <a:bodyPr/>
          <a:lstStyle/>
          <a:p>
            <a:r>
              <a:rPr lang="en-GB" dirty="0"/>
              <a:t>Use of standards IFRS and IFRS for SMEs</a:t>
            </a:r>
          </a:p>
        </p:txBody>
      </p:sp>
      <p:pic>
        <p:nvPicPr>
          <p:cNvPr id="4" name="Content Placeholder 3">
            <a:extLst>
              <a:ext uri="{FF2B5EF4-FFF2-40B4-BE49-F238E27FC236}">
                <a16:creationId xmlns:a16="http://schemas.microsoft.com/office/drawing/2014/main" xmlns="" id="{7104C688-92C7-47F8-8AD4-1F1FCDC10028}"/>
              </a:ext>
            </a:extLst>
          </p:cNvPr>
          <p:cNvPicPr>
            <a:picLocks noGrp="1" noChangeAspect="1"/>
          </p:cNvPicPr>
          <p:nvPr>
            <p:ph idx="1"/>
          </p:nvPr>
        </p:nvPicPr>
        <p:blipFill>
          <a:blip r:embed="rId2"/>
          <a:stretch>
            <a:fillRect/>
          </a:stretch>
        </p:blipFill>
        <p:spPr>
          <a:xfrm>
            <a:off x="755650" y="1556792"/>
            <a:ext cx="7941766" cy="4041792"/>
          </a:xfrm>
          <a:prstGeom prst="rect">
            <a:avLst/>
          </a:prstGeom>
        </p:spPr>
      </p:pic>
      <p:sp>
        <p:nvSpPr>
          <p:cNvPr id="3" name="Slide Number Placeholder 2">
            <a:extLst>
              <a:ext uri="{FF2B5EF4-FFF2-40B4-BE49-F238E27FC236}">
                <a16:creationId xmlns:a16="http://schemas.microsoft.com/office/drawing/2014/main" xmlns="" id="{F0190462-9172-4E1D-B7EA-2CF1ED83F523}"/>
              </a:ext>
            </a:extLst>
          </p:cNvPr>
          <p:cNvSpPr>
            <a:spLocks noGrp="1"/>
          </p:cNvSpPr>
          <p:nvPr>
            <p:ph type="sldNum" sz="quarter" idx="4"/>
          </p:nvPr>
        </p:nvSpPr>
        <p:spPr/>
        <p:txBody>
          <a:bodyPr/>
          <a:lstStyle/>
          <a:p>
            <a:fld id="{0E157E24-94FB-5547-89B9-DD231CECEEFB}" type="slidenum">
              <a:rPr lang="en-US" smtClean="0"/>
              <a:pPr/>
              <a:t>9</a:t>
            </a:fld>
            <a:endParaRPr lang="en-US" dirty="0"/>
          </a:p>
        </p:txBody>
      </p:sp>
    </p:spTree>
    <p:extLst>
      <p:ext uri="{BB962C8B-B14F-4D97-AF65-F5344CB8AC3E}">
        <p14:creationId xmlns:p14="http://schemas.microsoft.com/office/powerpoint/2010/main" val="1175849642"/>
      </p:ext>
    </p:extLst>
  </p:cSld>
  <p:clrMapOvr>
    <a:masterClrMapping/>
  </p:clrMapOvr>
  <p:transition/>
</p:sld>
</file>

<file path=ppt/theme/theme1.xml><?xml version="1.0" encoding="utf-8"?>
<a:theme xmlns:a="http://schemas.openxmlformats.org/drawingml/2006/main" name="Presentation1_APPROVED">
  <a:themeElements>
    <a:clrScheme name="">
      <a:dk1>
        <a:srgbClr val="5F6062"/>
      </a:dk1>
      <a:lt1>
        <a:srgbClr val="FFFFFF"/>
      </a:lt1>
      <a:dk2>
        <a:srgbClr val="000000"/>
      </a:dk2>
      <a:lt2>
        <a:srgbClr val="808080"/>
      </a:lt2>
      <a:accent1>
        <a:srgbClr val="4184A9"/>
      </a:accent1>
      <a:accent2>
        <a:srgbClr val="333399"/>
      </a:accent2>
      <a:accent3>
        <a:srgbClr val="FFFFFF"/>
      </a:accent3>
      <a:accent4>
        <a:srgbClr val="505153"/>
      </a:accent4>
      <a:accent5>
        <a:srgbClr val="B0C2D1"/>
      </a:accent5>
      <a:accent6>
        <a:srgbClr val="2D2D8A"/>
      </a:accent6>
      <a:hlink>
        <a:srgbClr val="009999"/>
      </a:hlink>
      <a:folHlink>
        <a:srgbClr val="99CC00"/>
      </a:folHlink>
    </a:clrScheme>
    <a:fontScheme name="Office Them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oint template update FC">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8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nchor="ctr"/>
      <a:lstStyle>
        <a:defPPr algn="ctr">
          <a:defRPr sz="2400" dirty="0">
            <a:solidFill>
              <a:schemeClr val="bg1"/>
            </a:solid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
      <a:clrScheme name="final-IASB_PPT_template_2010 1">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owerpoint template update FC">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8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nchor="ctr"/>
      <a:lstStyle>
        <a:defPPr algn="ctr">
          <a:defRPr sz="2400" dirty="0">
            <a:solidFill>
              <a:schemeClr val="bg1"/>
            </a:solid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
      <a:clrScheme name="final-IASB_PPT_template_2010 1">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owerpoint template update FC">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8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nchor="ctr"/>
      <a:lstStyle>
        <a:defPPr algn="ctr">
          <a:defRPr sz="2400" dirty="0">
            <a:solidFill>
              <a:schemeClr val="bg1"/>
            </a:solid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
      <a:clrScheme name="final-IASB_PPT_template_2010 1">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Custom 11">
      <a:dk1>
        <a:srgbClr val="5F6062"/>
      </a:dk1>
      <a:lt1>
        <a:srgbClr val="FFFFFF"/>
      </a:lt1>
      <a:dk2>
        <a:srgbClr val="B31E3B"/>
      </a:dk2>
      <a:lt2>
        <a:srgbClr val="1D3780"/>
      </a:lt2>
      <a:accent1>
        <a:srgbClr val="B3AA7E"/>
      </a:accent1>
      <a:accent2>
        <a:srgbClr val="4184A9"/>
      </a:accent2>
      <a:accent3>
        <a:srgbClr val="4F7032"/>
      </a:accent3>
      <a:accent4>
        <a:srgbClr val="8DA381"/>
      </a:accent4>
      <a:accent5>
        <a:srgbClr val="CE7018"/>
      </a:accent5>
      <a:accent6>
        <a:srgbClr val="78496A"/>
      </a:accent6>
      <a:hlink>
        <a:srgbClr val="009999"/>
      </a:hlink>
      <a:folHlink>
        <a:srgbClr val="99CC00"/>
      </a:folHlink>
    </a:clrScheme>
    <a:fontScheme name="Office Them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ASB PPT A4 template">
  <a:themeElements>
    <a:clrScheme name="IASB colours">
      <a:dk1>
        <a:srgbClr val="5F6062"/>
      </a:dk1>
      <a:lt1>
        <a:srgbClr val="FFFFFF"/>
      </a:lt1>
      <a:dk2>
        <a:srgbClr val="B31E3B"/>
      </a:dk2>
      <a:lt2>
        <a:srgbClr val="1D3766"/>
      </a:lt2>
      <a:accent1>
        <a:srgbClr val="B3AA7E"/>
      </a:accent1>
      <a:accent2>
        <a:srgbClr val="4184A9"/>
      </a:accent2>
      <a:accent3>
        <a:srgbClr val="4F7033"/>
      </a:accent3>
      <a:accent4>
        <a:srgbClr val="8DA381"/>
      </a:accent4>
      <a:accent5>
        <a:srgbClr val="CE7019"/>
      </a:accent5>
      <a:accent6>
        <a:srgbClr val="78496A"/>
      </a:accent6>
      <a:hlink>
        <a:srgbClr val="009999"/>
      </a:hlink>
      <a:folHlink>
        <a:srgbClr val="99CC00"/>
      </a:folHlink>
    </a:clrScheme>
    <a:fontScheme name="IASB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FRS Foundation A4 ppt template - August 2018" id="{05375241-9DC6-432F-8AB0-36F3F15F7912}" vid="{5220110B-9950-40B2-A34C-3F95AAC968A7}"/>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97e69578-d212-4a04-b511-dd88022f0aa4">Brand management</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7C73B059E1AB46B769DAC970D24AFB" ma:contentTypeVersion="0" ma:contentTypeDescription="Create a new document." ma:contentTypeScope="" ma:versionID="f0ade8cab0ca63fde413f2df7afcb46c">
  <xsd:schema xmlns:xsd="http://www.w3.org/2001/XMLSchema" xmlns:xs="http://www.w3.org/2001/XMLSchema" xmlns:p="http://schemas.microsoft.com/office/2006/metadata/properties" xmlns:ns2="97e69578-d212-4a04-b511-dd88022f0aa4" targetNamespace="http://schemas.microsoft.com/office/2006/metadata/properties" ma:root="true" ma:fieldsID="16194d1647a7c7019a651f2f4b8cf25d" ns2:_="">
    <xsd:import namespace="97e69578-d212-4a04-b511-dd88022f0aa4"/>
    <xsd:element name="properties">
      <xsd:complexType>
        <xsd:sequence>
          <xsd:element name="documentManagement">
            <xsd:complexType>
              <xsd:all>
                <xsd:element ref="ns2: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69578-d212-4a04-b511-dd88022f0aa4" elementFormDefault="qualified">
    <xsd:import namespace="http://schemas.microsoft.com/office/2006/documentManagement/types"/>
    <xsd:import namespace="http://schemas.microsoft.com/office/infopath/2007/PartnerControls"/>
    <xsd:element name="Category" ma:index="2" ma:displayName="Category" ma:format="Dropdown" ma:internalName="Category">
      <xsd:simpleType>
        <xsd:restriction base="dms:Choice">
          <xsd:enumeration value="Brand management"/>
          <xsd:enumeration value="Intranet training and development"/>
          <xsd:enumeration value="Media relations"/>
          <xsd:enumeration value="Online content management"/>
          <xsd:enumeration value="Resources for technical staff"/>
          <xsd:enumeration value="Stakeholder engagement"/>
          <xsd:enumeration value="Website rebuild projec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D4E7EB-8697-448C-97C0-917F630B20E3}">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 ds:uri="http://schemas.microsoft.com/office/infopath/2007/PartnerControls"/>
    <ds:schemaRef ds:uri="97e69578-d212-4a04-b511-dd88022f0aa4"/>
    <ds:schemaRef ds:uri="http://purl.org/dc/dcmitype/"/>
    <ds:schemaRef ds:uri="http://purl.org/dc/terms/"/>
  </ds:schemaRefs>
</ds:datastoreItem>
</file>

<file path=customXml/itemProps2.xml><?xml version="1.0" encoding="utf-8"?>
<ds:datastoreItem xmlns:ds="http://schemas.openxmlformats.org/officeDocument/2006/customXml" ds:itemID="{B0115570-0390-4D13-9868-EED7C7EFC4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e69578-d212-4a04-b511-dd88022f0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316976-02A6-4A4C-94F4-23D4750F5A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Presentation1_APPROVED</Template>
  <TotalTime>6751</TotalTime>
  <Words>3418</Words>
  <Application>Microsoft Macintosh PowerPoint</Application>
  <PresentationFormat>A4 Paper (210x297 mm)</PresentationFormat>
  <Paragraphs>318</Paragraphs>
  <Slides>34</Slides>
  <Notes>19</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34</vt:i4>
      </vt:variant>
    </vt:vector>
  </HeadingPairs>
  <TitlesOfParts>
    <vt:vector size="45" baseType="lpstr">
      <vt:lpstr>Arial</vt:lpstr>
      <vt:lpstr>ＭＳ Ｐゴシック</vt:lpstr>
      <vt:lpstr>Wingdings</vt:lpstr>
      <vt:lpstr>ヒラギノ角ゴ ProN W3</vt:lpstr>
      <vt:lpstr>ヒラギノ角ゴ ProN W6</vt:lpstr>
      <vt:lpstr>Presentation1_APPROVED</vt:lpstr>
      <vt:lpstr>Powerpoint template update FC</vt:lpstr>
      <vt:lpstr>1_Powerpoint template update FC</vt:lpstr>
      <vt:lpstr>2_Powerpoint template update FC</vt:lpstr>
      <vt:lpstr>Office Theme</vt:lpstr>
      <vt:lpstr>IASB PPT A4 template</vt:lpstr>
      <vt:lpstr>The role of the IASB in international financial reporting:  Mission achieved?</vt:lpstr>
      <vt:lpstr>Introduction (1)</vt:lpstr>
      <vt:lpstr> Introduction (2)</vt:lpstr>
      <vt:lpstr>Scene setting   </vt:lpstr>
      <vt:lpstr>IFRS Foundation Mission Statement</vt:lpstr>
      <vt:lpstr>IFRS Foundation – 3 tier structure</vt:lpstr>
      <vt:lpstr>Adoption of IFRS® Standards</vt:lpstr>
      <vt:lpstr>Use of IFRS Standards around the world</vt:lpstr>
      <vt:lpstr>Use of standards IFRS and IFRS for SMEs</vt:lpstr>
      <vt:lpstr> Remaining major economies</vt:lpstr>
      <vt:lpstr>Standard setting activity</vt:lpstr>
      <vt:lpstr>Implementation support</vt:lpstr>
      <vt:lpstr>Support for new Standards</vt:lpstr>
      <vt:lpstr>Support for Standards in effect</vt:lpstr>
      <vt:lpstr>Benefits of adoption  of IFRS Standards   </vt:lpstr>
      <vt:lpstr>Evidence of benefits of adoption of IFRS Standards</vt:lpstr>
      <vt:lpstr> Benefits can vary…</vt:lpstr>
      <vt:lpstr>Studies of benefits of adoption of IFRS</vt:lpstr>
      <vt:lpstr>Examining outcomes - IFRS evidence re foreign investment</vt:lpstr>
      <vt:lpstr>Evidence of benefits of IFRS (1) – moderated by country setting</vt:lpstr>
      <vt:lpstr>Evidence of benefits of IFRS (2)</vt:lpstr>
      <vt:lpstr>Evidence of benefits of IFRS (3)</vt:lpstr>
      <vt:lpstr>Evidence of benefits of IFRS (4) – from standards</vt:lpstr>
      <vt:lpstr>IFRS adoption - evidence re investment efficiency (1)</vt:lpstr>
      <vt:lpstr>IFRS adoption - evidence re investment efficiency (2)</vt:lpstr>
      <vt:lpstr>Further evidence</vt:lpstr>
      <vt:lpstr> Research opportunities</vt:lpstr>
      <vt:lpstr>IFRS Foundation  Working with other organisations   </vt:lpstr>
      <vt:lpstr>IFRS Foundation – working co-operatively</vt:lpstr>
      <vt:lpstr>PowerPoint Presentation</vt:lpstr>
      <vt:lpstr> In conclusion…</vt:lpstr>
      <vt:lpstr>Bibliography</vt:lpstr>
      <vt:lpstr>Bibliography</vt:lpstr>
      <vt:lpstr>PowerPoint Presentation</vt:lpstr>
    </vt:vector>
  </TitlesOfParts>
  <Company>IFRS Foundation</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divider screen title</dc:title>
  <dc:creator>Corr, Fionnuala</dc:creator>
  <cp:lastModifiedBy>Microsoft Office User</cp:lastModifiedBy>
  <cp:revision>255</cp:revision>
  <cp:lastPrinted>2019-01-15T13:57:34Z</cp:lastPrinted>
  <dcterms:created xsi:type="dcterms:W3CDTF">2016-03-14T17:31:13Z</dcterms:created>
  <dcterms:modified xsi:type="dcterms:W3CDTF">2019-01-22T19:59:44Z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0x0101009F7C73B059E1AB46B769DAC970D24AFB</vt:lpwstr>
  </property>
</Properties>
</file>